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4" r:id="rId2"/>
    <p:sldId id="2620" r:id="rId3"/>
    <p:sldId id="2641" r:id="rId4"/>
    <p:sldId id="291" r:id="rId5"/>
    <p:sldId id="2642" r:id="rId6"/>
    <p:sldId id="2627" r:id="rId7"/>
    <p:sldId id="2640" r:id="rId8"/>
    <p:sldId id="2634" r:id="rId9"/>
    <p:sldId id="2644" r:id="rId10"/>
    <p:sldId id="264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457" autoAdjust="0"/>
  </p:normalViewPr>
  <p:slideViewPr>
    <p:cSldViewPr snapToGrid="0">
      <p:cViewPr varScale="1">
        <p:scale>
          <a:sx n="75" d="100"/>
          <a:sy n="75" d="100"/>
        </p:scale>
        <p:origin x="176"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4D1E15-2AD8-4146-AF5A-58BC6923BDE1}" type="datetimeFigureOut">
              <a:rPr lang="en-ID" smtClean="0"/>
              <a:t>28/04/2025</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EF879E-D5C9-4A91-9D66-74130E4DFEE7}" type="slidenum">
              <a:rPr lang="en-ID" smtClean="0"/>
              <a:t>‹#›</a:t>
            </a:fld>
            <a:endParaRPr lang="en-ID"/>
          </a:p>
        </p:txBody>
      </p:sp>
    </p:spTree>
    <p:extLst>
      <p:ext uri="{BB962C8B-B14F-4D97-AF65-F5344CB8AC3E}">
        <p14:creationId xmlns:p14="http://schemas.microsoft.com/office/powerpoint/2010/main" val="178197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42871268-1775-4ED8-965A-2CAC07A22063}" type="slidenum">
              <a:rPr lang="en-ID" smtClean="0"/>
              <a:t>2</a:t>
            </a:fld>
            <a:endParaRPr lang="en-ID"/>
          </a:p>
        </p:txBody>
      </p:sp>
    </p:spTree>
    <p:extLst>
      <p:ext uri="{BB962C8B-B14F-4D97-AF65-F5344CB8AC3E}">
        <p14:creationId xmlns:p14="http://schemas.microsoft.com/office/powerpoint/2010/main" val="3240284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13D92-4164-A371-D1A8-C35F634177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DDE5A7-AC61-89AB-4C7C-9F87F7D028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4AA024-46DD-1E31-30C7-C327CEE22EB4}"/>
              </a:ext>
            </a:extLst>
          </p:cNvPr>
          <p:cNvSpPr>
            <a:spLocks noGrp="1"/>
          </p:cNvSpPr>
          <p:nvPr>
            <p:ph type="body" idx="1"/>
          </p:nvPr>
        </p:nvSpPr>
        <p:spPr/>
        <p:txBody>
          <a:bodyPr/>
          <a:lstStyle/>
          <a:p>
            <a:endParaRPr lang="en-ID" dirty="0"/>
          </a:p>
        </p:txBody>
      </p:sp>
      <p:sp>
        <p:nvSpPr>
          <p:cNvPr id="4" name="Slide Number Placeholder 3">
            <a:extLst>
              <a:ext uri="{FF2B5EF4-FFF2-40B4-BE49-F238E27FC236}">
                <a16:creationId xmlns:a16="http://schemas.microsoft.com/office/drawing/2014/main" id="{565CAF33-D0D4-243C-92B5-A318725ACDCC}"/>
              </a:ext>
            </a:extLst>
          </p:cNvPr>
          <p:cNvSpPr>
            <a:spLocks noGrp="1"/>
          </p:cNvSpPr>
          <p:nvPr>
            <p:ph type="sldNum" sz="quarter" idx="5"/>
          </p:nvPr>
        </p:nvSpPr>
        <p:spPr/>
        <p:txBody>
          <a:bodyPr/>
          <a:lstStyle/>
          <a:p>
            <a:fld id="{42871268-1775-4ED8-965A-2CAC07A22063}" type="slidenum">
              <a:rPr lang="en-ID" smtClean="0"/>
              <a:t>3</a:t>
            </a:fld>
            <a:endParaRPr lang="en-ID"/>
          </a:p>
        </p:txBody>
      </p:sp>
    </p:spTree>
    <p:extLst>
      <p:ext uri="{BB962C8B-B14F-4D97-AF65-F5344CB8AC3E}">
        <p14:creationId xmlns:p14="http://schemas.microsoft.com/office/powerpoint/2010/main" val="1442338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611CE2-46C2-0716-6F7D-05686AD084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B563C1-62F4-E0FA-7422-F5A5919E2B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D11869-B28D-24C3-EFE8-6F69C0E13CA2}"/>
              </a:ext>
            </a:extLst>
          </p:cNvPr>
          <p:cNvSpPr>
            <a:spLocks noGrp="1"/>
          </p:cNvSpPr>
          <p:nvPr>
            <p:ph type="body" idx="1"/>
          </p:nvPr>
        </p:nvSpPr>
        <p:spPr/>
        <p:txBody>
          <a:bodyPr/>
          <a:lstStyle/>
          <a:p>
            <a:endParaRPr lang="en-ID" dirty="0"/>
          </a:p>
        </p:txBody>
      </p:sp>
      <p:sp>
        <p:nvSpPr>
          <p:cNvPr id="4" name="Slide Number Placeholder 3">
            <a:extLst>
              <a:ext uri="{FF2B5EF4-FFF2-40B4-BE49-F238E27FC236}">
                <a16:creationId xmlns:a16="http://schemas.microsoft.com/office/drawing/2014/main" id="{C552E2E4-53A5-7ECE-0A70-F95AAEA98D62}"/>
              </a:ext>
            </a:extLst>
          </p:cNvPr>
          <p:cNvSpPr>
            <a:spLocks noGrp="1"/>
          </p:cNvSpPr>
          <p:nvPr>
            <p:ph type="sldNum" sz="quarter" idx="5"/>
          </p:nvPr>
        </p:nvSpPr>
        <p:spPr/>
        <p:txBody>
          <a:bodyPr/>
          <a:lstStyle/>
          <a:p>
            <a:fld id="{42871268-1775-4ED8-965A-2CAC07A22063}" type="slidenum">
              <a:rPr lang="en-ID" smtClean="0"/>
              <a:t>5</a:t>
            </a:fld>
            <a:endParaRPr lang="en-ID"/>
          </a:p>
        </p:txBody>
      </p:sp>
    </p:spTree>
    <p:extLst>
      <p:ext uri="{BB962C8B-B14F-4D97-AF65-F5344CB8AC3E}">
        <p14:creationId xmlns:p14="http://schemas.microsoft.com/office/powerpoint/2010/main" val="3907453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18F8D-9561-51BB-0C28-0BA3203CB1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F090A8-80E9-DA18-844B-DAA6ECB119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52F095-C557-2AC9-094B-F56D6B334E59}"/>
              </a:ext>
            </a:extLst>
          </p:cNvPr>
          <p:cNvSpPr>
            <a:spLocks noGrp="1"/>
          </p:cNvSpPr>
          <p:nvPr>
            <p:ph type="body" idx="1"/>
          </p:nvPr>
        </p:nvSpPr>
        <p:spPr/>
        <p:txBody>
          <a:bodyPr/>
          <a:lstStyle/>
          <a:p>
            <a:endParaRPr lang="en-ID" dirty="0"/>
          </a:p>
        </p:txBody>
      </p:sp>
      <p:sp>
        <p:nvSpPr>
          <p:cNvPr id="4" name="Slide Number Placeholder 3">
            <a:extLst>
              <a:ext uri="{FF2B5EF4-FFF2-40B4-BE49-F238E27FC236}">
                <a16:creationId xmlns:a16="http://schemas.microsoft.com/office/drawing/2014/main" id="{43783570-D473-BF4A-C194-0F57D6BFFAD2}"/>
              </a:ext>
            </a:extLst>
          </p:cNvPr>
          <p:cNvSpPr>
            <a:spLocks noGrp="1"/>
          </p:cNvSpPr>
          <p:nvPr>
            <p:ph type="sldNum" sz="quarter" idx="5"/>
          </p:nvPr>
        </p:nvSpPr>
        <p:spPr/>
        <p:txBody>
          <a:bodyPr/>
          <a:lstStyle/>
          <a:p>
            <a:fld id="{42871268-1775-4ED8-965A-2CAC07A22063}" type="slidenum">
              <a:rPr lang="en-ID" smtClean="0"/>
              <a:t>6</a:t>
            </a:fld>
            <a:endParaRPr lang="en-ID"/>
          </a:p>
        </p:txBody>
      </p:sp>
    </p:spTree>
    <p:extLst>
      <p:ext uri="{BB962C8B-B14F-4D97-AF65-F5344CB8AC3E}">
        <p14:creationId xmlns:p14="http://schemas.microsoft.com/office/powerpoint/2010/main" val="18088342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D9C2D-DA35-5850-B64A-1E869DCCA1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A659BE-FD4F-EF74-06B9-5D1733ABDD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DF151A-6456-0B05-80AF-7CC77905C4A5}"/>
              </a:ext>
            </a:extLst>
          </p:cNvPr>
          <p:cNvSpPr>
            <a:spLocks noGrp="1"/>
          </p:cNvSpPr>
          <p:nvPr>
            <p:ph type="body" idx="1"/>
          </p:nvPr>
        </p:nvSpPr>
        <p:spPr/>
        <p:txBody>
          <a:bodyPr/>
          <a:lstStyle/>
          <a:p>
            <a:endParaRPr lang="en-ID" dirty="0"/>
          </a:p>
        </p:txBody>
      </p:sp>
      <p:sp>
        <p:nvSpPr>
          <p:cNvPr id="4" name="Slide Number Placeholder 3">
            <a:extLst>
              <a:ext uri="{FF2B5EF4-FFF2-40B4-BE49-F238E27FC236}">
                <a16:creationId xmlns:a16="http://schemas.microsoft.com/office/drawing/2014/main" id="{63FDB25B-9CA2-0E32-81AA-3D007579958C}"/>
              </a:ext>
            </a:extLst>
          </p:cNvPr>
          <p:cNvSpPr>
            <a:spLocks noGrp="1"/>
          </p:cNvSpPr>
          <p:nvPr>
            <p:ph type="sldNum" sz="quarter" idx="5"/>
          </p:nvPr>
        </p:nvSpPr>
        <p:spPr/>
        <p:txBody>
          <a:bodyPr/>
          <a:lstStyle/>
          <a:p>
            <a:fld id="{42871268-1775-4ED8-965A-2CAC07A22063}" type="slidenum">
              <a:rPr lang="en-ID" smtClean="0"/>
              <a:t>7</a:t>
            </a:fld>
            <a:endParaRPr lang="en-ID"/>
          </a:p>
        </p:txBody>
      </p:sp>
    </p:spTree>
    <p:extLst>
      <p:ext uri="{BB962C8B-B14F-4D97-AF65-F5344CB8AC3E}">
        <p14:creationId xmlns:p14="http://schemas.microsoft.com/office/powerpoint/2010/main" val="2325666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8B15A-DE4A-E231-A6AD-4B54C64885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B5C3D8-B424-26D2-B91E-18AB3DE5AD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6AF8E2-1B4C-71B7-CB38-60A14E142798}"/>
              </a:ext>
            </a:extLst>
          </p:cNvPr>
          <p:cNvSpPr>
            <a:spLocks noGrp="1"/>
          </p:cNvSpPr>
          <p:nvPr>
            <p:ph type="body" idx="1"/>
          </p:nvPr>
        </p:nvSpPr>
        <p:spPr/>
        <p:txBody>
          <a:bodyPr/>
          <a:lstStyle/>
          <a:p>
            <a:endParaRPr lang="en-ID" dirty="0"/>
          </a:p>
        </p:txBody>
      </p:sp>
      <p:sp>
        <p:nvSpPr>
          <p:cNvPr id="4" name="Slide Number Placeholder 3">
            <a:extLst>
              <a:ext uri="{FF2B5EF4-FFF2-40B4-BE49-F238E27FC236}">
                <a16:creationId xmlns:a16="http://schemas.microsoft.com/office/drawing/2014/main" id="{D478BCCA-9729-B699-2C63-BBEB146EB8D9}"/>
              </a:ext>
            </a:extLst>
          </p:cNvPr>
          <p:cNvSpPr>
            <a:spLocks noGrp="1"/>
          </p:cNvSpPr>
          <p:nvPr>
            <p:ph type="sldNum" sz="quarter" idx="5"/>
          </p:nvPr>
        </p:nvSpPr>
        <p:spPr/>
        <p:txBody>
          <a:bodyPr/>
          <a:lstStyle/>
          <a:p>
            <a:fld id="{42871268-1775-4ED8-965A-2CAC07A22063}" type="slidenum">
              <a:rPr lang="en-ID" smtClean="0"/>
              <a:t>8</a:t>
            </a:fld>
            <a:endParaRPr lang="en-ID"/>
          </a:p>
        </p:txBody>
      </p:sp>
    </p:spTree>
    <p:extLst>
      <p:ext uri="{BB962C8B-B14F-4D97-AF65-F5344CB8AC3E}">
        <p14:creationId xmlns:p14="http://schemas.microsoft.com/office/powerpoint/2010/main" val="1075784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BD7B9-54D9-D3A9-CCDD-EE1C2AD88B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79E8CA-279F-CEB2-30C7-682ACE0C17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D3C6E5-272C-CFD9-53A5-181D6DBD31BB}"/>
              </a:ext>
            </a:extLst>
          </p:cNvPr>
          <p:cNvSpPr>
            <a:spLocks noGrp="1"/>
          </p:cNvSpPr>
          <p:nvPr>
            <p:ph type="body" idx="1"/>
          </p:nvPr>
        </p:nvSpPr>
        <p:spPr/>
        <p:txBody>
          <a:bodyPr/>
          <a:lstStyle/>
          <a:p>
            <a:endParaRPr lang="en-ID" dirty="0"/>
          </a:p>
        </p:txBody>
      </p:sp>
      <p:sp>
        <p:nvSpPr>
          <p:cNvPr id="4" name="Slide Number Placeholder 3">
            <a:extLst>
              <a:ext uri="{FF2B5EF4-FFF2-40B4-BE49-F238E27FC236}">
                <a16:creationId xmlns:a16="http://schemas.microsoft.com/office/drawing/2014/main" id="{AB20BA97-8527-BB07-4E15-1093463DB689}"/>
              </a:ext>
            </a:extLst>
          </p:cNvPr>
          <p:cNvSpPr>
            <a:spLocks noGrp="1"/>
          </p:cNvSpPr>
          <p:nvPr>
            <p:ph type="sldNum" sz="quarter" idx="5"/>
          </p:nvPr>
        </p:nvSpPr>
        <p:spPr/>
        <p:txBody>
          <a:bodyPr/>
          <a:lstStyle/>
          <a:p>
            <a:fld id="{42871268-1775-4ED8-965A-2CAC07A22063}" type="slidenum">
              <a:rPr lang="en-ID" smtClean="0"/>
              <a:t>9</a:t>
            </a:fld>
            <a:endParaRPr lang="en-ID"/>
          </a:p>
        </p:txBody>
      </p:sp>
    </p:spTree>
    <p:extLst>
      <p:ext uri="{BB962C8B-B14F-4D97-AF65-F5344CB8AC3E}">
        <p14:creationId xmlns:p14="http://schemas.microsoft.com/office/powerpoint/2010/main" val="35329929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D959C-0358-9CF6-85EF-4F7F684808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644FA3-B5B5-AD5F-DBB4-F3ECC03715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EF720A-6E04-1318-4EAE-C2ADCAE80E0D}"/>
              </a:ext>
            </a:extLst>
          </p:cNvPr>
          <p:cNvSpPr>
            <a:spLocks noGrp="1"/>
          </p:cNvSpPr>
          <p:nvPr>
            <p:ph type="body" idx="1"/>
          </p:nvPr>
        </p:nvSpPr>
        <p:spPr/>
        <p:txBody>
          <a:bodyPr/>
          <a:lstStyle/>
          <a:p>
            <a:endParaRPr lang="en-ID" dirty="0"/>
          </a:p>
        </p:txBody>
      </p:sp>
      <p:sp>
        <p:nvSpPr>
          <p:cNvPr id="4" name="Slide Number Placeholder 3">
            <a:extLst>
              <a:ext uri="{FF2B5EF4-FFF2-40B4-BE49-F238E27FC236}">
                <a16:creationId xmlns:a16="http://schemas.microsoft.com/office/drawing/2014/main" id="{5BF2631E-4801-6147-A20F-CD7049997063}"/>
              </a:ext>
            </a:extLst>
          </p:cNvPr>
          <p:cNvSpPr>
            <a:spLocks noGrp="1"/>
          </p:cNvSpPr>
          <p:nvPr>
            <p:ph type="sldNum" sz="quarter" idx="5"/>
          </p:nvPr>
        </p:nvSpPr>
        <p:spPr/>
        <p:txBody>
          <a:bodyPr/>
          <a:lstStyle/>
          <a:p>
            <a:fld id="{42871268-1775-4ED8-965A-2CAC07A22063}" type="slidenum">
              <a:rPr lang="en-ID" smtClean="0"/>
              <a:t>10</a:t>
            </a:fld>
            <a:endParaRPr lang="en-ID"/>
          </a:p>
        </p:txBody>
      </p:sp>
    </p:spTree>
    <p:extLst>
      <p:ext uri="{BB962C8B-B14F-4D97-AF65-F5344CB8AC3E}">
        <p14:creationId xmlns:p14="http://schemas.microsoft.com/office/powerpoint/2010/main" val="1461167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63C60-B093-634B-1AE3-35A1C36D7F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0DCBC922-9616-E956-2E2C-B36DE4058B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DB84F2C3-989F-EAD1-FB94-D17426C1894B}"/>
              </a:ext>
            </a:extLst>
          </p:cNvPr>
          <p:cNvSpPr>
            <a:spLocks noGrp="1"/>
          </p:cNvSpPr>
          <p:nvPr>
            <p:ph type="dt" sz="half" idx="10"/>
          </p:nvPr>
        </p:nvSpPr>
        <p:spPr/>
        <p:txBody>
          <a:bodyPr/>
          <a:lstStyle/>
          <a:p>
            <a:fld id="{462AC98A-DE3D-406D-BBC2-A84D66180E0D}" type="datetimeFigureOut">
              <a:rPr lang="en-ID" smtClean="0"/>
              <a:t>28/04/2025</a:t>
            </a:fld>
            <a:endParaRPr lang="en-ID"/>
          </a:p>
        </p:txBody>
      </p:sp>
      <p:sp>
        <p:nvSpPr>
          <p:cNvPr id="5" name="Footer Placeholder 4">
            <a:extLst>
              <a:ext uri="{FF2B5EF4-FFF2-40B4-BE49-F238E27FC236}">
                <a16:creationId xmlns:a16="http://schemas.microsoft.com/office/drawing/2014/main" id="{88C3761E-8D75-1C71-6409-1D33ABB51FB8}"/>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B00CAB3E-E83C-FF98-5A01-80672C2593F5}"/>
              </a:ext>
            </a:extLst>
          </p:cNvPr>
          <p:cNvSpPr>
            <a:spLocks noGrp="1"/>
          </p:cNvSpPr>
          <p:nvPr>
            <p:ph type="sldNum" sz="quarter" idx="12"/>
          </p:nvPr>
        </p:nvSpPr>
        <p:spPr/>
        <p:txBody>
          <a:bodyPr/>
          <a:lstStyle/>
          <a:p>
            <a:fld id="{1320F0F4-3CF1-43C4-A88E-F5E10E13FF74}" type="slidenum">
              <a:rPr lang="en-ID" smtClean="0"/>
              <a:t>‹#›</a:t>
            </a:fld>
            <a:endParaRPr lang="en-ID"/>
          </a:p>
        </p:txBody>
      </p:sp>
    </p:spTree>
    <p:extLst>
      <p:ext uri="{BB962C8B-B14F-4D97-AF65-F5344CB8AC3E}">
        <p14:creationId xmlns:p14="http://schemas.microsoft.com/office/powerpoint/2010/main" val="699047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098BE-8F02-1C50-D191-69B43F910E2F}"/>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62DAF042-9C5D-56B2-6B34-A864FCF142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2C0741E7-57BA-10BC-5558-3050B7FDE157}"/>
              </a:ext>
            </a:extLst>
          </p:cNvPr>
          <p:cNvSpPr>
            <a:spLocks noGrp="1"/>
          </p:cNvSpPr>
          <p:nvPr>
            <p:ph type="dt" sz="half" idx="10"/>
          </p:nvPr>
        </p:nvSpPr>
        <p:spPr/>
        <p:txBody>
          <a:bodyPr/>
          <a:lstStyle/>
          <a:p>
            <a:fld id="{462AC98A-DE3D-406D-BBC2-A84D66180E0D}" type="datetimeFigureOut">
              <a:rPr lang="en-ID" smtClean="0"/>
              <a:t>28/04/2025</a:t>
            </a:fld>
            <a:endParaRPr lang="en-ID"/>
          </a:p>
        </p:txBody>
      </p:sp>
      <p:sp>
        <p:nvSpPr>
          <p:cNvPr id="5" name="Footer Placeholder 4">
            <a:extLst>
              <a:ext uri="{FF2B5EF4-FFF2-40B4-BE49-F238E27FC236}">
                <a16:creationId xmlns:a16="http://schemas.microsoft.com/office/drawing/2014/main" id="{51321C08-02FA-861A-6DA9-A4C518526653}"/>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057FD7F2-1435-9EF5-7002-AFC4692D8181}"/>
              </a:ext>
            </a:extLst>
          </p:cNvPr>
          <p:cNvSpPr>
            <a:spLocks noGrp="1"/>
          </p:cNvSpPr>
          <p:nvPr>
            <p:ph type="sldNum" sz="quarter" idx="12"/>
          </p:nvPr>
        </p:nvSpPr>
        <p:spPr/>
        <p:txBody>
          <a:bodyPr/>
          <a:lstStyle/>
          <a:p>
            <a:fld id="{1320F0F4-3CF1-43C4-A88E-F5E10E13FF74}" type="slidenum">
              <a:rPr lang="en-ID" smtClean="0"/>
              <a:t>‹#›</a:t>
            </a:fld>
            <a:endParaRPr lang="en-ID"/>
          </a:p>
        </p:txBody>
      </p:sp>
    </p:spTree>
    <p:extLst>
      <p:ext uri="{BB962C8B-B14F-4D97-AF65-F5344CB8AC3E}">
        <p14:creationId xmlns:p14="http://schemas.microsoft.com/office/powerpoint/2010/main" val="32732284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5B2B4-132E-ACFE-BF37-14E41E9F230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E4558990-787D-297E-FF97-559D54C777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C4D46F-581A-A1F3-A70C-5BFC12B8FA0C}"/>
              </a:ext>
            </a:extLst>
          </p:cNvPr>
          <p:cNvSpPr>
            <a:spLocks noGrp="1"/>
          </p:cNvSpPr>
          <p:nvPr>
            <p:ph type="dt" sz="half" idx="10"/>
          </p:nvPr>
        </p:nvSpPr>
        <p:spPr/>
        <p:txBody>
          <a:bodyPr/>
          <a:lstStyle/>
          <a:p>
            <a:fld id="{462AC98A-DE3D-406D-BBC2-A84D66180E0D}" type="datetimeFigureOut">
              <a:rPr lang="en-ID" smtClean="0"/>
              <a:t>28/04/2025</a:t>
            </a:fld>
            <a:endParaRPr lang="en-ID"/>
          </a:p>
        </p:txBody>
      </p:sp>
      <p:sp>
        <p:nvSpPr>
          <p:cNvPr id="5" name="Footer Placeholder 4">
            <a:extLst>
              <a:ext uri="{FF2B5EF4-FFF2-40B4-BE49-F238E27FC236}">
                <a16:creationId xmlns:a16="http://schemas.microsoft.com/office/drawing/2014/main" id="{CD80AFD6-E5BD-ABBC-5FD4-E92AB79CFC8F}"/>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D026D750-E26B-BB87-2B38-AF27A487EA12}"/>
              </a:ext>
            </a:extLst>
          </p:cNvPr>
          <p:cNvSpPr>
            <a:spLocks noGrp="1"/>
          </p:cNvSpPr>
          <p:nvPr>
            <p:ph type="sldNum" sz="quarter" idx="12"/>
          </p:nvPr>
        </p:nvSpPr>
        <p:spPr/>
        <p:txBody>
          <a:bodyPr/>
          <a:lstStyle/>
          <a:p>
            <a:fld id="{1320F0F4-3CF1-43C4-A88E-F5E10E13FF74}" type="slidenum">
              <a:rPr lang="en-ID" smtClean="0"/>
              <a:t>‹#›</a:t>
            </a:fld>
            <a:endParaRPr lang="en-ID"/>
          </a:p>
        </p:txBody>
      </p:sp>
    </p:spTree>
    <p:extLst>
      <p:ext uri="{BB962C8B-B14F-4D97-AF65-F5344CB8AC3E}">
        <p14:creationId xmlns:p14="http://schemas.microsoft.com/office/powerpoint/2010/main" val="2969223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2F073-B2FA-6F2C-E25C-18ADD3DC3042}"/>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ACB81858-ADC8-3748-AD30-AC84EE2777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ECC17F92-CA7C-7650-20D8-9F96ED3C7E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4A6687D3-0BE8-4781-9CFB-E9EF865BC6FE}"/>
              </a:ext>
            </a:extLst>
          </p:cNvPr>
          <p:cNvSpPr>
            <a:spLocks noGrp="1"/>
          </p:cNvSpPr>
          <p:nvPr>
            <p:ph type="dt" sz="half" idx="10"/>
          </p:nvPr>
        </p:nvSpPr>
        <p:spPr/>
        <p:txBody>
          <a:bodyPr/>
          <a:lstStyle/>
          <a:p>
            <a:fld id="{462AC98A-DE3D-406D-BBC2-A84D66180E0D}" type="datetimeFigureOut">
              <a:rPr lang="en-ID" smtClean="0"/>
              <a:t>28/04/2025</a:t>
            </a:fld>
            <a:endParaRPr lang="en-ID"/>
          </a:p>
        </p:txBody>
      </p:sp>
      <p:sp>
        <p:nvSpPr>
          <p:cNvPr id="6" name="Footer Placeholder 5">
            <a:extLst>
              <a:ext uri="{FF2B5EF4-FFF2-40B4-BE49-F238E27FC236}">
                <a16:creationId xmlns:a16="http://schemas.microsoft.com/office/drawing/2014/main" id="{F20D3296-9BD8-21CC-FDA0-AA5E6E6E29EA}"/>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8556F6CC-EDD1-A8E8-C07A-66A4DB221FAD}"/>
              </a:ext>
            </a:extLst>
          </p:cNvPr>
          <p:cNvSpPr>
            <a:spLocks noGrp="1"/>
          </p:cNvSpPr>
          <p:nvPr>
            <p:ph type="sldNum" sz="quarter" idx="12"/>
          </p:nvPr>
        </p:nvSpPr>
        <p:spPr/>
        <p:txBody>
          <a:bodyPr/>
          <a:lstStyle/>
          <a:p>
            <a:fld id="{1320F0F4-3CF1-43C4-A88E-F5E10E13FF74}" type="slidenum">
              <a:rPr lang="en-ID" smtClean="0"/>
              <a:t>‹#›</a:t>
            </a:fld>
            <a:endParaRPr lang="en-ID"/>
          </a:p>
        </p:txBody>
      </p:sp>
    </p:spTree>
    <p:extLst>
      <p:ext uri="{BB962C8B-B14F-4D97-AF65-F5344CB8AC3E}">
        <p14:creationId xmlns:p14="http://schemas.microsoft.com/office/powerpoint/2010/main" val="3211210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812DD-E595-CA7C-7C0C-19FF0A31CBE1}"/>
              </a:ext>
            </a:extLst>
          </p:cNvPr>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A9B55EE1-2F0B-DBF8-9606-EE213F2B1C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74DBBD-7B00-0C43-74B5-341D89EF506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8CAB512D-C0B8-9FFE-D896-AD23FD6CC4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2EBAE84-3CC8-FB79-DA5F-594E7FDB528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49BDDEBC-4611-B4B5-6EE9-EAA3E0154C1C}"/>
              </a:ext>
            </a:extLst>
          </p:cNvPr>
          <p:cNvSpPr>
            <a:spLocks noGrp="1"/>
          </p:cNvSpPr>
          <p:nvPr>
            <p:ph type="dt" sz="half" idx="10"/>
          </p:nvPr>
        </p:nvSpPr>
        <p:spPr/>
        <p:txBody>
          <a:bodyPr/>
          <a:lstStyle/>
          <a:p>
            <a:fld id="{462AC98A-DE3D-406D-BBC2-A84D66180E0D}" type="datetimeFigureOut">
              <a:rPr lang="en-ID" smtClean="0"/>
              <a:t>28/04/2025</a:t>
            </a:fld>
            <a:endParaRPr lang="en-ID"/>
          </a:p>
        </p:txBody>
      </p:sp>
      <p:sp>
        <p:nvSpPr>
          <p:cNvPr id="8" name="Footer Placeholder 7">
            <a:extLst>
              <a:ext uri="{FF2B5EF4-FFF2-40B4-BE49-F238E27FC236}">
                <a16:creationId xmlns:a16="http://schemas.microsoft.com/office/drawing/2014/main" id="{3C151AB9-B3E1-BED9-2FFA-BD43C0F13AFE}"/>
              </a:ext>
            </a:extLst>
          </p:cNvPr>
          <p:cNvSpPr>
            <a:spLocks noGrp="1"/>
          </p:cNvSpPr>
          <p:nvPr>
            <p:ph type="ftr" sz="quarter" idx="11"/>
          </p:nvPr>
        </p:nvSpPr>
        <p:spPr/>
        <p:txBody>
          <a:bodyPr/>
          <a:lstStyle/>
          <a:p>
            <a:endParaRPr lang="en-ID"/>
          </a:p>
        </p:txBody>
      </p:sp>
      <p:sp>
        <p:nvSpPr>
          <p:cNvPr id="9" name="Slide Number Placeholder 8">
            <a:extLst>
              <a:ext uri="{FF2B5EF4-FFF2-40B4-BE49-F238E27FC236}">
                <a16:creationId xmlns:a16="http://schemas.microsoft.com/office/drawing/2014/main" id="{B74598A8-F0F7-2CCC-3F08-BF4C5D088854}"/>
              </a:ext>
            </a:extLst>
          </p:cNvPr>
          <p:cNvSpPr>
            <a:spLocks noGrp="1"/>
          </p:cNvSpPr>
          <p:nvPr>
            <p:ph type="sldNum" sz="quarter" idx="12"/>
          </p:nvPr>
        </p:nvSpPr>
        <p:spPr/>
        <p:txBody>
          <a:bodyPr/>
          <a:lstStyle/>
          <a:p>
            <a:fld id="{1320F0F4-3CF1-43C4-A88E-F5E10E13FF74}" type="slidenum">
              <a:rPr lang="en-ID" smtClean="0"/>
              <a:t>‹#›</a:t>
            </a:fld>
            <a:endParaRPr lang="en-ID"/>
          </a:p>
        </p:txBody>
      </p:sp>
    </p:spTree>
    <p:extLst>
      <p:ext uri="{BB962C8B-B14F-4D97-AF65-F5344CB8AC3E}">
        <p14:creationId xmlns:p14="http://schemas.microsoft.com/office/powerpoint/2010/main" val="2539356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ED749-CEDD-B5A7-562F-B81F07A36271}"/>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18D09D6F-DC25-0C99-D423-5C54CAF31BB7}"/>
              </a:ext>
            </a:extLst>
          </p:cNvPr>
          <p:cNvSpPr>
            <a:spLocks noGrp="1"/>
          </p:cNvSpPr>
          <p:nvPr>
            <p:ph type="dt" sz="half" idx="10"/>
          </p:nvPr>
        </p:nvSpPr>
        <p:spPr/>
        <p:txBody>
          <a:bodyPr/>
          <a:lstStyle/>
          <a:p>
            <a:fld id="{462AC98A-DE3D-406D-BBC2-A84D66180E0D}" type="datetimeFigureOut">
              <a:rPr lang="en-ID" smtClean="0"/>
              <a:t>28/04/2025</a:t>
            </a:fld>
            <a:endParaRPr lang="en-ID"/>
          </a:p>
        </p:txBody>
      </p:sp>
      <p:sp>
        <p:nvSpPr>
          <p:cNvPr id="4" name="Footer Placeholder 3">
            <a:extLst>
              <a:ext uri="{FF2B5EF4-FFF2-40B4-BE49-F238E27FC236}">
                <a16:creationId xmlns:a16="http://schemas.microsoft.com/office/drawing/2014/main" id="{289B12EB-6FC8-5B2A-72D2-633AE8FAEB59}"/>
              </a:ext>
            </a:extLst>
          </p:cNvPr>
          <p:cNvSpPr>
            <a:spLocks noGrp="1"/>
          </p:cNvSpPr>
          <p:nvPr>
            <p:ph type="ftr" sz="quarter" idx="11"/>
          </p:nvPr>
        </p:nvSpPr>
        <p:spPr/>
        <p:txBody>
          <a:bodyPr/>
          <a:lstStyle/>
          <a:p>
            <a:endParaRPr lang="en-ID"/>
          </a:p>
        </p:txBody>
      </p:sp>
      <p:sp>
        <p:nvSpPr>
          <p:cNvPr id="5" name="Slide Number Placeholder 4">
            <a:extLst>
              <a:ext uri="{FF2B5EF4-FFF2-40B4-BE49-F238E27FC236}">
                <a16:creationId xmlns:a16="http://schemas.microsoft.com/office/drawing/2014/main" id="{6BC564F7-DC0B-5D68-84C3-47447C837D81}"/>
              </a:ext>
            </a:extLst>
          </p:cNvPr>
          <p:cNvSpPr>
            <a:spLocks noGrp="1"/>
          </p:cNvSpPr>
          <p:nvPr>
            <p:ph type="sldNum" sz="quarter" idx="12"/>
          </p:nvPr>
        </p:nvSpPr>
        <p:spPr/>
        <p:txBody>
          <a:bodyPr/>
          <a:lstStyle/>
          <a:p>
            <a:fld id="{1320F0F4-3CF1-43C4-A88E-F5E10E13FF74}" type="slidenum">
              <a:rPr lang="en-ID" smtClean="0"/>
              <a:t>‹#›</a:t>
            </a:fld>
            <a:endParaRPr lang="en-ID"/>
          </a:p>
        </p:txBody>
      </p:sp>
    </p:spTree>
    <p:extLst>
      <p:ext uri="{BB962C8B-B14F-4D97-AF65-F5344CB8AC3E}">
        <p14:creationId xmlns:p14="http://schemas.microsoft.com/office/powerpoint/2010/main" val="2563832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2B0B3C-4084-9290-17FF-EC230D76A8E0}"/>
              </a:ext>
            </a:extLst>
          </p:cNvPr>
          <p:cNvSpPr>
            <a:spLocks noGrp="1"/>
          </p:cNvSpPr>
          <p:nvPr>
            <p:ph type="dt" sz="half" idx="10"/>
          </p:nvPr>
        </p:nvSpPr>
        <p:spPr/>
        <p:txBody>
          <a:bodyPr/>
          <a:lstStyle/>
          <a:p>
            <a:fld id="{462AC98A-DE3D-406D-BBC2-A84D66180E0D}" type="datetimeFigureOut">
              <a:rPr lang="en-ID" smtClean="0"/>
              <a:t>28/04/2025</a:t>
            </a:fld>
            <a:endParaRPr lang="en-ID"/>
          </a:p>
        </p:txBody>
      </p:sp>
      <p:sp>
        <p:nvSpPr>
          <p:cNvPr id="3" name="Footer Placeholder 2">
            <a:extLst>
              <a:ext uri="{FF2B5EF4-FFF2-40B4-BE49-F238E27FC236}">
                <a16:creationId xmlns:a16="http://schemas.microsoft.com/office/drawing/2014/main" id="{E4DB49AA-2CCA-CC52-E1E6-89FB764AD267}"/>
              </a:ext>
            </a:extLst>
          </p:cNvPr>
          <p:cNvSpPr>
            <a:spLocks noGrp="1"/>
          </p:cNvSpPr>
          <p:nvPr>
            <p:ph type="ftr" sz="quarter" idx="11"/>
          </p:nvPr>
        </p:nvSpPr>
        <p:spPr/>
        <p:txBody>
          <a:bodyPr/>
          <a:lstStyle/>
          <a:p>
            <a:endParaRPr lang="en-ID"/>
          </a:p>
        </p:txBody>
      </p:sp>
      <p:sp>
        <p:nvSpPr>
          <p:cNvPr id="4" name="Slide Number Placeholder 3">
            <a:extLst>
              <a:ext uri="{FF2B5EF4-FFF2-40B4-BE49-F238E27FC236}">
                <a16:creationId xmlns:a16="http://schemas.microsoft.com/office/drawing/2014/main" id="{11B75CE7-2C35-2F79-7D58-00ABB60F5979}"/>
              </a:ext>
            </a:extLst>
          </p:cNvPr>
          <p:cNvSpPr>
            <a:spLocks noGrp="1"/>
          </p:cNvSpPr>
          <p:nvPr>
            <p:ph type="sldNum" sz="quarter" idx="12"/>
          </p:nvPr>
        </p:nvSpPr>
        <p:spPr/>
        <p:txBody>
          <a:bodyPr/>
          <a:lstStyle/>
          <a:p>
            <a:fld id="{1320F0F4-3CF1-43C4-A88E-F5E10E13FF74}" type="slidenum">
              <a:rPr lang="en-ID" smtClean="0"/>
              <a:t>‹#›</a:t>
            </a:fld>
            <a:endParaRPr lang="en-ID"/>
          </a:p>
        </p:txBody>
      </p:sp>
    </p:spTree>
    <p:extLst>
      <p:ext uri="{BB962C8B-B14F-4D97-AF65-F5344CB8AC3E}">
        <p14:creationId xmlns:p14="http://schemas.microsoft.com/office/powerpoint/2010/main" val="969264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51BBB-BF7B-2C61-E3F1-A91D8F26FD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D6FA11D8-678F-8188-5A2C-5B466D7A21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2B4000F5-5CCA-EEE8-B987-3F8FF2C571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E70507-8334-190C-E638-BC9768E62C22}"/>
              </a:ext>
            </a:extLst>
          </p:cNvPr>
          <p:cNvSpPr>
            <a:spLocks noGrp="1"/>
          </p:cNvSpPr>
          <p:nvPr>
            <p:ph type="dt" sz="half" idx="10"/>
          </p:nvPr>
        </p:nvSpPr>
        <p:spPr/>
        <p:txBody>
          <a:bodyPr/>
          <a:lstStyle/>
          <a:p>
            <a:fld id="{462AC98A-DE3D-406D-BBC2-A84D66180E0D}" type="datetimeFigureOut">
              <a:rPr lang="en-ID" smtClean="0"/>
              <a:t>28/04/2025</a:t>
            </a:fld>
            <a:endParaRPr lang="en-ID"/>
          </a:p>
        </p:txBody>
      </p:sp>
      <p:sp>
        <p:nvSpPr>
          <p:cNvPr id="6" name="Footer Placeholder 5">
            <a:extLst>
              <a:ext uri="{FF2B5EF4-FFF2-40B4-BE49-F238E27FC236}">
                <a16:creationId xmlns:a16="http://schemas.microsoft.com/office/drawing/2014/main" id="{8F4FF0C7-6616-9A68-E4FB-A1300CA14203}"/>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B711C5B6-4616-9C9A-DE5D-E9D2128328F4}"/>
              </a:ext>
            </a:extLst>
          </p:cNvPr>
          <p:cNvSpPr>
            <a:spLocks noGrp="1"/>
          </p:cNvSpPr>
          <p:nvPr>
            <p:ph type="sldNum" sz="quarter" idx="12"/>
          </p:nvPr>
        </p:nvSpPr>
        <p:spPr/>
        <p:txBody>
          <a:bodyPr/>
          <a:lstStyle/>
          <a:p>
            <a:fld id="{1320F0F4-3CF1-43C4-A88E-F5E10E13FF74}" type="slidenum">
              <a:rPr lang="en-ID" smtClean="0"/>
              <a:t>‹#›</a:t>
            </a:fld>
            <a:endParaRPr lang="en-ID"/>
          </a:p>
        </p:txBody>
      </p:sp>
    </p:spTree>
    <p:extLst>
      <p:ext uri="{BB962C8B-B14F-4D97-AF65-F5344CB8AC3E}">
        <p14:creationId xmlns:p14="http://schemas.microsoft.com/office/powerpoint/2010/main" val="2470732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304F9-7CC5-BC28-349B-20FE150B8D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AC449494-3C73-E6C6-4DC7-DFDFF0E1B8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id="{5F7C168D-908A-FBB3-7956-177B704319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36E9B5-E766-4344-2A2A-CE8D7EDED09A}"/>
              </a:ext>
            </a:extLst>
          </p:cNvPr>
          <p:cNvSpPr>
            <a:spLocks noGrp="1"/>
          </p:cNvSpPr>
          <p:nvPr>
            <p:ph type="dt" sz="half" idx="10"/>
          </p:nvPr>
        </p:nvSpPr>
        <p:spPr/>
        <p:txBody>
          <a:bodyPr/>
          <a:lstStyle/>
          <a:p>
            <a:fld id="{462AC98A-DE3D-406D-BBC2-A84D66180E0D}" type="datetimeFigureOut">
              <a:rPr lang="en-ID" smtClean="0"/>
              <a:t>28/04/2025</a:t>
            </a:fld>
            <a:endParaRPr lang="en-ID"/>
          </a:p>
        </p:txBody>
      </p:sp>
      <p:sp>
        <p:nvSpPr>
          <p:cNvPr id="6" name="Footer Placeholder 5">
            <a:extLst>
              <a:ext uri="{FF2B5EF4-FFF2-40B4-BE49-F238E27FC236}">
                <a16:creationId xmlns:a16="http://schemas.microsoft.com/office/drawing/2014/main" id="{169ABF23-4E81-66CB-5537-F573274C3481}"/>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D5152822-67FB-0CAE-C07E-7CFB28F12579}"/>
              </a:ext>
            </a:extLst>
          </p:cNvPr>
          <p:cNvSpPr>
            <a:spLocks noGrp="1"/>
          </p:cNvSpPr>
          <p:nvPr>
            <p:ph type="sldNum" sz="quarter" idx="12"/>
          </p:nvPr>
        </p:nvSpPr>
        <p:spPr/>
        <p:txBody>
          <a:bodyPr/>
          <a:lstStyle/>
          <a:p>
            <a:fld id="{1320F0F4-3CF1-43C4-A88E-F5E10E13FF74}" type="slidenum">
              <a:rPr lang="en-ID" smtClean="0"/>
              <a:t>‹#›</a:t>
            </a:fld>
            <a:endParaRPr lang="en-ID"/>
          </a:p>
        </p:txBody>
      </p:sp>
    </p:spTree>
    <p:extLst>
      <p:ext uri="{BB962C8B-B14F-4D97-AF65-F5344CB8AC3E}">
        <p14:creationId xmlns:p14="http://schemas.microsoft.com/office/powerpoint/2010/main" val="2666791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8E863-E31D-95E5-2836-12EC8421E453}"/>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4651C070-29AF-BBFB-1E7A-F469BBD624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30BF7E2A-30D6-C467-6E55-869ED9D4D117}"/>
              </a:ext>
            </a:extLst>
          </p:cNvPr>
          <p:cNvSpPr>
            <a:spLocks noGrp="1"/>
          </p:cNvSpPr>
          <p:nvPr>
            <p:ph type="dt" sz="half" idx="10"/>
          </p:nvPr>
        </p:nvSpPr>
        <p:spPr/>
        <p:txBody>
          <a:bodyPr/>
          <a:lstStyle/>
          <a:p>
            <a:fld id="{462AC98A-DE3D-406D-BBC2-A84D66180E0D}" type="datetimeFigureOut">
              <a:rPr lang="en-ID" smtClean="0"/>
              <a:t>28/04/2025</a:t>
            </a:fld>
            <a:endParaRPr lang="en-ID"/>
          </a:p>
        </p:txBody>
      </p:sp>
      <p:sp>
        <p:nvSpPr>
          <p:cNvPr id="5" name="Footer Placeholder 4">
            <a:extLst>
              <a:ext uri="{FF2B5EF4-FFF2-40B4-BE49-F238E27FC236}">
                <a16:creationId xmlns:a16="http://schemas.microsoft.com/office/drawing/2014/main" id="{074BDE8F-0DD1-2EB6-A7E3-88A982C6E904}"/>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B8203B27-BC48-727C-00A4-96E7C040EFB1}"/>
              </a:ext>
            </a:extLst>
          </p:cNvPr>
          <p:cNvSpPr>
            <a:spLocks noGrp="1"/>
          </p:cNvSpPr>
          <p:nvPr>
            <p:ph type="sldNum" sz="quarter" idx="12"/>
          </p:nvPr>
        </p:nvSpPr>
        <p:spPr/>
        <p:txBody>
          <a:bodyPr/>
          <a:lstStyle/>
          <a:p>
            <a:fld id="{1320F0F4-3CF1-43C4-A88E-F5E10E13FF74}" type="slidenum">
              <a:rPr lang="en-ID" smtClean="0"/>
              <a:t>‹#›</a:t>
            </a:fld>
            <a:endParaRPr lang="en-ID"/>
          </a:p>
        </p:txBody>
      </p:sp>
    </p:spTree>
    <p:extLst>
      <p:ext uri="{BB962C8B-B14F-4D97-AF65-F5344CB8AC3E}">
        <p14:creationId xmlns:p14="http://schemas.microsoft.com/office/powerpoint/2010/main" val="2327331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29B68E-1A61-AD66-9270-894BD1B27DC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FD3A2DF4-939D-481B-336F-87CA00C9F6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42DCDA64-4AC5-F3AC-DFB5-935DCDE499C2}"/>
              </a:ext>
            </a:extLst>
          </p:cNvPr>
          <p:cNvSpPr>
            <a:spLocks noGrp="1"/>
          </p:cNvSpPr>
          <p:nvPr>
            <p:ph type="dt" sz="half" idx="10"/>
          </p:nvPr>
        </p:nvSpPr>
        <p:spPr/>
        <p:txBody>
          <a:bodyPr/>
          <a:lstStyle/>
          <a:p>
            <a:fld id="{462AC98A-DE3D-406D-BBC2-A84D66180E0D}" type="datetimeFigureOut">
              <a:rPr lang="en-ID" smtClean="0"/>
              <a:t>28/04/2025</a:t>
            </a:fld>
            <a:endParaRPr lang="en-ID"/>
          </a:p>
        </p:txBody>
      </p:sp>
      <p:sp>
        <p:nvSpPr>
          <p:cNvPr id="5" name="Footer Placeholder 4">
            <a:extLst>
              <a:ext uri="{FF2B5EF4-FFF2-40B4-BE49-F238E27FC236}">
                <a16:creationId xmlns:a16="http://schemas.microsoft.com/office/drawing/2014/main" id="{E6CB2A93-D8FB-FF78-1819-404B22FBB73A}"/>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57D91DF8-106A-9A43-6F80-ABA5E2B9168A}"/>
              </a:ext>
            </a:extLst>
          </p:cNvPr>
          <p:cNvSpPr>
            <a:spLocks noGrp="1"/>
          </p:cNvSpPr>
          <p:nvPr>
            <p:ph type="sldNum" sz="quarter" idx="12"/>
          </p:nvPr>
        </p:nvSpPr>
        <p:spPr/>
        <p:txBody>
          <a:bodyPr/>
          <a:lstStyle/>
          <a:p>
            <a:fld id="{1320F0F4-3CF1-43C4-A88E-F5E10E13FF74}" type="slidenum">
              <a:rPr lang="en-ID" smtClean="0"/>
              <a:t>‹#›</a:t>
            </a:fld>
            <a:endParaRPr lang="en-ID"/>
          </a:p>
        </p:txBody>
      </p:sp>
    </p:spTree>
    <p:extLst>
      <p:ext uri="{BB962C8B-B14F-4D97-AF65-F5344CB8AC3E}">
        <p14:creationId xmlns:p14="http://schemas.microsoft.com/office/powerpoint/2010/main" val="1087179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FECDCB-ABCF-C4FC-9D2E-6F265295B9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455B5371-E022-05C6-A58D-2355EF801A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2065571F-DE1E-E4CB-4D63-04DF52C5FF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2AC98A-DE3D-406D-BBC2-A84D66180E0D}" type="datetimeFigureOut">
              <a:rPr lang="en-ID" smtClean="0"/>
              <a:t>28/04/2025</a:t>
            </a:fld>
            <a:endParaRPr lang="en-ID"/>
          </a:p>
        </p:txBody>
      </p:sp>
      <p:sp>
        <p:nvSpPr>
          <p:cNvPr id="5" name="Footer Placeholder 4">
            <a:extLst>
              <a:ext uri="{FF2B5EF4-FFF2-40B4-BE49-F238E27FC236}">
                <a16:creationId xmlns:a16="http://schemas.microsoft.com/office/drawing/2014/main" id="{D7026152-3A5B-7126-1157-8E5F39FA14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a:p>
        </p:txBody>
      </p:sp>
      <p:sp>
        <p:nvSpPr>
          <p:cNvPr id="6" name="Slide Number Placeholder 5">
            <a:extLst>
              <a:ext uri="{FF2B5EF4-FFF2-40B4-BE49-F238E27FC236}">
                <a16:creationId xmlns:a16="http://schemas.microsoft.com/office/drawing/2014/main" id="{677C8A2F-B980-39B4-B0F5-212934D4D6D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0F0F4-3CF1-43C4-A88E-F5E10E13FF74}" type="slidenum">
              <a:rPr lang="en-ID" smtClean="0"/>
              <a:t>‹#›</a:t>
            </a:fld>
            <a:endParaRPr lang="en-ID"/>
          </a:p>
        </p:txBody>
      </p:sp>
    </p:spTree>
    <p:extLst>
      <p:ext uri="{BB962C8B-B14F-4D97-AF65-F5344CB8AC3E}">
        <p14:creationId xmlns:p14="http://schemas.microsoft.com/office/powerpoint/2010/main" val="25033888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11.png"/><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9.e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8.pn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312568" y="1132764"/>
            <a:ext cx="4137716" cy="2296235"/>
          </a:xfrm>
          <a:prstGeom prst="rect">
            <a:avLst/>
          </a:prstGeom>
          <a:solidFill>
            <a:srgbClr val="D8E2F3"/>
          </a:solid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ct val="100000"/>
              <a:buFont typeface="Calibri" panose="020F0502020204030204"/>
              <a:buNone/>
            </a:pPr>
            <a:br>
              <a:rPr lang="en-US" sz="3200" b="1" dirty="0"/>
            </a:br>
            <a:r>
              <a:rPr lang="en-US" sz="3100" b="1" dirty="0" err="1">
                <a:ea typeface="Segoe UI Black" panose="020B0A02040204020203" pitchFamily="34" charset="0"/>
              </a:rPr>
              <a:t>Substansi</a:t>
            </a:r>
            <a:r>
              <a:rPr lang="en-US" sz="3100" b="1" dirty="0">
                <a:ea typeface="Segoe UI Black" panose="020B0A02040204020203" pitchFamily="34" charset="0"/>
              </a:rPr>
              <a:t> </a:t>
            </a:r>
            <a:r>
              <a:rPr lang="en-US" sz="3100" b="1" dirty="0" err="1">
                <a:ea typeface="Segoe UI Black" panose="020B0A02040204020203" pitchFamily="34" charset="0"/>
              </a:rPr>
              <a:t>Matriks</a:t>
            </a:r>
            <a:r>
              <a:rPr lang="en-US" sz="3100" b="1" dirty="0">
                <a:ea typeface="Segoe UI Black" panose="020B0A02040204020203" pitchFamily="34" charset="0"/>
              </a:rPr>
              <a:t> GESIAP </a:t>
            </a:r>
            <a:r>
              <a:rPr lang="en-US" sz="3100" b="1" dirty="0" err="1">
                <a:ea typeface="Segoe UI Black" panose="020B0A02040204020203" pitchFamily="34" charset="0"/>
              </a:rPr>
              <a:t>dengan</a:t>
            </a:r>
            <a:r>
              <a:rPr lang="en-US" sz="3100" b="1" dirty="0">
                <a:ea typeface="Segoe UI Black" panose="020B0A02040204020203" pitchFamily="34" charset="0"/>
              </a:rPr>
              <a:t> </a:t>
            </a:r>
            <a:r>
              <a:rPr lang="en-US" sz="3100" b="1" dirty="0" err="1">
                <a:ea typeface="Segoe UI Black" panose="020B0A02040204020203" pitchFamily="34" charset="0"/>
              </a:rPr>
              <a:t>Kegiatan-Kegiatan</a:t>
            </a:r>
            <a:r>
              <a:rPr lang="en-US" sz="3100" b="1" dirty="0">
                <a:ea typeface="Segoe UI Black" panose="020B0A02040204020203" pitchFamily="34" charset="0"/>
              </a:rPr>
              <a:t> IISAP 2025-2026</a:t>
            </a:r>
            <a:endParaRPr sz="3100" b="1" dirty="0">
              <a:ea typeface="Segoe UI Black" panose="020B0A02040204020203" pitchFamily="34" charset="0"/>
              <a:cs typeface="Quattrocento Sans" panose="020B0502050000020003"/>
              <a:sym typeface="Quattrocento Sans" panose="020B0502050000020003"/>
            </a:endParaRPr>
          </a:p>
        </p:txBody>
      </p:sp>
      <p:sp>
        <p:nvSpPr>
          <p:cNvPr id="85" name="Google Shape;85;p1"/>
          <p:cNvSpPr txBox="1"/>
          <p:nvPr/>
        </p:nvSpPr>
        <p:spPr>
          <a:xfrm>
            <a:off x="2627791" y="110403"/>
            <a:ext cx="8378669" cy="538569"/>
          </a:xfrm>
          <a:prstGeom prst="rect">
            <a:avLst/>
          </a:prstGeom>
          <a:solidFill>
            <a:srgbClr val="D8E2F3"/>
          </a:solidFill>
          <a:ln>
            <a:noFill/>
          </a:ln>
        </p:spPr>
        <p:txBody>
          <a:bodyPr spcFirstLastPara="1" wrap="square" lIns="91425" tIns="45700" rIns="91425" bIns="45700" anchor="t" anchorCtr="0">
            <a:spAutoFit/>
          </a:bodyPr>
          <a:lstStyle/>
          <a:p>
            <a:pPr marR="0" lvl="0" algn="l" defTabSz="922338" rtl="0">
              <a:spcBef>
                <a:spcPts val="0"/>
              </a:spcBef>
              <a:spcAft>
                <a:spcPts val="0"/>
              </a:spcAft>
              <a:buNone/>
              <a:tabLst>
                <a:tab pos="6729413" algn="l"/>
              </a:tabLst>
            </a:pPr>
            <a:r>
              <a:rPr lang="en-US" sz="2900" b="1" dirty="0">
                <a:latin typeface="Segoe UI Black" panose="020B0A02040204020203" pitchFamily="34" charset="0"/>
                <a:ea typeface="Segoe UI Black" panose="020B0A02040204020203" pitchFamily="34" charset="0"/>
                <a:cs typeface="+mj-cs"/>
                <a:sym typeface="Quattrocento Sans" panose="020B0502050000020003"/>
              </a:rPr>
              <a:t>KEMENTERIAN KELAUTAN DAN PERIKANAN</a:t>
            </a:r>
          </a:p>
        </p:txBody>
      </p:sp>
      <p:sp>
        <p:nvSpPr>
          <p:cNvPr id="93" name="Google Shape;93;p1"/>
          <p:cNvSpPr/>
          <p:nvPr/>
        </p:nvSpPr>
        <p:spPr>
          <a:xfrm>
            <a:off x="116825" y="3667695"/>
            <a:ext cx="12032574" cy="647326"/>
          </a:xfrm>
          <a:prstGeom prst="rect">
            <a:avLst/>
          </a:prstGeom>
          <a:solidFill>
            <a:schemeClr val="accent2">
              <a:lumMod val="60000"/>
              <a:lumOff val="40000"/>
            </a:schemeClr>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dirty="0" err="1">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Calibri" panose="020F0502020204030204"/>
              </a:rPr>
              <a:t>Disampaikan</a:t>
            </a:r>
            <a:r>
              <a:rPr lang="en-US" sz="1800" b="1"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Calibri" panose="020F0502020204030204"/>
              </a:rPr>
              <a:t> Oleh Ratna Laelasari </a:t>
            </a:r>
            <a:r>
              <a:rPr lang="en-US" sz="1800" b="1" dirty="0" err="1">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Calibri" panose="020F0502020204030204"/>
              </a:rPr>
              <a:t>Yuningsih</a:t>
            </a:r>
            <a:r>
              <a:rPr lang="en-US" sz="1800" b="1"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Calibri" panose="020F0502020204030204"/>
              </a:rPr>
              <a:t>, TA Gender IISAP</a:t>
            </a:r>
          </a:p>
          <a:p>
            <a:pPr marL="0" marR="0" lvl="0" indent="0" algn="ctr" rtl="0">
              <a:spcBef>
                <a:spcPts val="0"/>
              </a:spcBef>
              <a:spcAft>
                <a:spcPts val="0"/>
              </a:spcAft>
              <a:buNone/>
            </a:pPr>
            <a:r>
              <a:rPr lang="en-US" sz="1800" b="1"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Calibri" panose="020F0502020204030204"/>
              </a:rPr>
              <a:t> </a:t>
            </a:r>
            <a:r>
              <a:rPr lang="en-US" b="1"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Calibri" panose="020F0502020204030204"/>
              </a:rPr>
              <a:t>Dalam Rangka </a:t>
            </a:r>
            <a:r>
              <a:rPr lang="en-US" b="1" dirty="0" err="1">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Calibri" panose="020F0502020204030204"/>
              </a:rPr>
              <a:t>Penguatan</a:t>
            </a:r>
            <a:r>
              <a:rPr lang="en-US" b="1"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Calibri" panose="020F0502020204030204"/>
              </a:rPr>
              <a:t> </a:t>
            </a:r>
            <a:r>
              <a:rPr lang="en-US" b="1" dirty="0" err="1">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Calibri" panose="020F0502020204030204"/>
              </a:rPr>
              <a:t>Fasilitator</a:t>
            </a:r>
            <a:r>
              <a:rPr lang="en-US" b="1"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Calibri" panose="020F0502020204030204"/>
              </a:rPr>
              <a:t> </a:t>
            </a:r>
            <a:r>
              <a:rPr lang="en-US" b="1" dirty="0" err="1">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Calibri" panose="020F0502020204030204"/>
              </a:rPr>
              <a:t>Sesi</a:t>
            </a:r>
            <a:r>
              <a:rPr lang="en-US" b="1"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Calibri" panose="020F0502020204030204"/>
              </a:rPr>
              <a:t> Ke-6, 28 April 2025</a:t>
            </a:r>
            <a:endParaRPr sz="1800" b="1"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Calibri" panose="020F0502020204030204"/>
            </a:endParaRPr>
          </a:p>
        </p:txBody>
      </p:sp>
      <p:pic>
        <p:nvPicPr>
          <p:cNvPr id="5" name="Picture 4"/>
          <p:cNvPicPr>
            <a:picLocks noChangeAspect="1"/>
          </p:cNvPicPr>
          <p:nvPr/>
        </p:nvPicPr>
        <p:blipFill>
          <a:blip r:embed="rId3"/>
          <a:stretch>
            <a:fillRect/>
          </a:stretch>
        </p:blipFill>
        <p:spPr>
          <a:xfrm>
            <a:off x="4558766" y="4424460"/>
            <a:ext cx="3691827" cy="2202337"/>
          </a:xfrm>
          <a:prstGeom prst="rect">
            <a:avLst/>
          </a:prstGeom>
        </p:spPr>
      </p:pic>
      <p:pic>
        <p:nvPicPr>
          <p:cNvPr id="7" name="Picture 6"/>
          <p:cNvPicPr>
            <a:picLocks noChangeAspect="1"/>
          </p:cNvPicPr>
          <p:nvPr/>
        </p:nvPicPr>
        <p:blipFill>
          <a:blip r:embed="rId4"/>
          <a:srcRect t="22458" b="19311"/>
          <a:stretch>
            <a:fillRect/>
          </a:stretch>
        </p:blipFill>
        <p:spPr>
          <a:xfrm>
            <a:off x="8291587" y="4391016"/>
            <a:ext cx="3710118" cy="2378331"/>
          </a:xfrm>
          <a:prstGeom prst="rect">
            <a:avLst/>
          </a:prstGeom>
        </p:spPr>
      </p:pic>
      <p:pic>
        <p:nvPicPr>
          <p:cNvPr id="2" name="Google Shape;198;p10">
            <a:extLst>
              <a:ext uri="{FF2B5EF4-FFF2-40B4-BE49-F238E27FC236}">
                <a16:creationId xmlns:a16="http://schemas.microsoft.com/office/drawing/2014/main" id="{6321319B-DF3C-418D-59A0-3DAF2EA0F742}"/>
              </a:ext>
            </a:extLst>
          </p:cNvPr>
          <p:cNvPicPr preferRelativeResize="0"/>
          <p:nvPr/>
        </p:nvPicPr>
        <p:blipFill rotWithShape="1">
          <a:blip r:embed="rId5">
            <a:alphaModFix/>
          </a:blip>
          <a:srcRect/>
          <a:stretch/>
        </p:blipFill>
        <p:spPr>
          <a:xfrm>
            <a:off x="-1" y="0"/>
            <a:ext cx="2751083" cy="945469"/>
          </a:xfrm>
          <a:prstGeom prst="rect">
            <a:avLst/>
          </a:prstGeom>
          <a:noFill/>
          <a:ln>
            <a:noFill/>
          </a:ln>
        </p:spPr>
      </p:pic>
      <p:pic>
        <p:nvPicPr>
          <p:cNvPr id="6" name="Picture 5">
            <a:extLst>
              <a:ext uri="{FF2B5EF4-FFF2-40B4-BE49-F238E27FC236}">
                <a16:creationId xmlns:a16="http://schemas.microsoft.com/office/drawing/2014/main" id="{C5383A1A-F6B9-F63D-D717-E034539771ED}"/>
              </a:ext>
            </a:extLst>
          </p:cNvPr>
          <p:cNvPicPr>
            <a:picLocks noChangeAspect="1"/>
          </p:cNvPicPr>
          <p:nvPr/>
        </p:nvPicPr>
        <p:blipFill>
          <a:blip r:embed="rId6"/>
          <a:srcRect t="7444" r="1972"/>
          <a:stretch/>
        </p:blipFill>
        <p:spPr>
          <a:xfrm>
            <a:off x="4558766" y="1132765"/>
            <a:ext cx="3710118" cy="2456268"/>
          </a:xfrm>
          <a:prstGeom prst="rect">
            <a:avLst/>
          </a:prstGeom>
        </p:spPr>
      </p:pic>
      <p:pic>
        <p:nvPicPr>
          <p:cNvPr id="11" name="Picture 4" descr="ADB forecasts solid, slightly lower growth in developing Asia | ABS-CBN ...">
            <a:extLst>
              <a:ext uri="{FF2B5EF4-FFF2-40B4-BE49-F238E27FC236}">
                <a16:creationId xmlns:a16="http://schemas.microsoft.com/office/drawing/2014/main" id="{60C55661-13BE-A010-7D36-B58F58FE647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129751" y="72080"/>
            <a:ext cx="1020317" cy="67985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D2A1044-4FA9-7275-E94A-B424E737B007}"/>
              </a:ext>
            </a:extLst>
          </p:cNvPr>
          <p:cNvPicPr>
            <a:picLocks noChangeAspect="1"/>
          </p:cNvPicPr>
          <p:nvPr/>
        </p:nvPicPr>
        <p:blipFill>
          <a:blip r:embed="rId8"/>
          <a:stretch>
            <a:fillRect/>
          </a:stretch>
        </p:blipFill>
        <p:spPr>
          <a:xfrm>
            <a:off x="190295" y="4528598"/>
            <a:ext cx="4138944" cy="2393276"/>
          </a:xfrm>
          <a:prstGeom prst="rect">
            <a:avLst/>
          </a:prstGeom>
        </p:spPr>
      </p:pic>
      <p:pic>
        <p:nvPicPr>
          <p:cNvPr id="3" name="Picture 2">
            <a:extLst>
              <a:ext uri="{FF2B5EF4-FFF2-40B4-BE49-F238E27FC236}">
                <a16:creationId xmlns:a16="http://schemas.microsoft.com/office/drawing/2014/main" id="{73AD9B6D-DF13-1A60-6118-3B9CFE1C123C}"/>
              </a:ext>
            </a:extLst>
          </p:cNvPr>
          <p:cNvPicPr>
            <a:picLocks noChangeAspect="1"/>
          </p:cNvPicPr>
          <p:nvPr/>
        </p:nvPicPr>
        <p:blipFill>
          <a:blip r:embed="rId9"/>
          <a:stretch>
            <a:fillRect/>
          </a:stretch>
        </p:blipFill>
        <p:spPr>
          <a:xfrm>
            <a:off x="8485848" y="1033160"/>
            <a:ext cx="3663551" cy="245626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0AF3F-1E74-F669-D35C-1E9AEC9BCCC5}"/>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80428802-F162-EFE4-0E6F-E3CCB861B84C}"/>
              </a:ext>
            </a:extLst>
          </p:cNvPr>
          <p:cNvSpPr>
            <a:spLocks noGrp="1"/>
          </p:cNvSpPr>
          <p:nvPr>
            <p:ph idx="1"/>
          </p:nvPr>
        </p:nvSpPr>
        <p:spPr>
          <a:xfrm>
            <a:off x="3020786" y="818060"/>
            <a:ext cx="8876574" cy="5752673"/>
          </a:xfrm>
          <a:solidFill>
            <a:schemeClr val="accent1">
              <a:lumMod val="20000"/>
              <a:lumOff val="80000"/>
            </a:schemeClr>
          </a:solidFill>
        </p:spPr>
        <p:txBody>
          <a:bodyPr>
            <a:normAutofit fontScale="70000" lnSpcReduction="20000"/>
          </a:bodyPr>
          <a:lstStyle/>
          <a:p>
            <a:pPr marL="0" indent="0">
              <a:buNone/>
            </a:pPr>
            <a:r>
              <a:rPr lang="en-US" sz="3200" b="1" dirty="0" err="1"/>
              <a:t>Tujuan</a:t>
            </a:r>
            <a:r>
              <a:rPr lang="en-US" sz="3200" dirty="0"/>
              <a:t>: </a:t>
            </a:r>
          </a:p>
          <a:p>
            <a:pPr marL="0" indent="0">
              <a:buNone/>
            </a:pPr>
            <a:r>
              <a:rPr lang="en-US" sz="3200" dirty="0" err="1"/>
              <a:t>Setelah</a:t>
            </a:r>
            <a:r>
              <a:rPr lang="en-US" sz="3200" dirty="0"/>
              <a:t> </a:t>
            </a:r>
            <a:r>
              <a:rPr lang="en-US" sz="3200" dirty="0" err="1"/>
              <a:t>pembelajaran</a:t>
            </a:r>
            <a:r>
              <a:rPr lang="en-US" sz="3200" dirty="0"/>
              <a:t> </a:t>
            </a:r>
            <a:r>
              <a:rPr lang="en-US" sz="3200" dirty="0" err="1"/>
              <a:t>ini</a:t>
            </a:r>
            <a:r>
              <a:rPr lang="en-US" sz="3200" dirty="0"/>
              <a:t> </a:t>
            </a:r>
            <a:r>
              <a:rPr lang="en-US" sz="3200" dirty="0" err="1"/>
              <a:t>perserta</a:t>
            </a:r>
            <a:r>
              <a:rPr lang="en-US" sz="3200" dirty="0"/>
              <a:t> </a:t>
            </a:r>
            <a:r>
              <a:rPr lang="en-US" sz="3200" dirty="0" err="1"/>
              <a:t>diharapkan</a:t>
            </a:r>
            <a:r>
              <a:rPr lang="en-US" sz="3200" dirty="0"/>
              <a:t>;</a:t>
            </a:r>
          </a:p>
          <a:p>
            <a:pPr marL="514350" indent="-514350">
              <a:buAutoNum type="arabicPeriod"/>
            </a:pPr>
            <a:r>
              <a:rPr lang="en-US" sz="3200" dirty="0" err="1"/>
              <a:t>Memahami</a:t>
            </a:r>
            <a:r>
              <a:rPr lang="en-US" sz="3200" dirty="0"/>
              <a:t> </a:t>
            </a:r>
            <a:r>
              <a:rPr lang="en-US" sz="3200" dirty="0" err="1"/>
              <a:t>Korelasi</a:t>
            </a:r>
            <a:r>
              <a:rPr lang="en-US" sz="3200" dirty="0"/>
              <a:t> </a:t>
            </a:r>
            <a:r>
              <a:rPr lang="en-US" sz="3200" dirty="0" err="1"/>
              <a:t>Pengarusutamaan</a:t>
            </a:r>
            <a:r>
              <a:rPr lang="en-US" sz="3200" dirty="0"/>
              <a:t> GEDSI Dalam RPJPN 2025-2045, RPJMN 2025-2029, RENSTRA KKP 2025-2029 dan IISAP</a:t>
            </a:r>
          </a:p>
          <a:p>
            <a:pPr marL="514350" indent="-514350">
              <a:buAutoNum type="arabicPeriod"/>
            </a:pPr>
            <a:r>
              <a:rPr lang="en-US" sz="3200" dirty="0" err="1"/>
              <a:t>Memahami</a:t>
            </a:r>
            <a:r>
              <a:rPr lang="en-US" sz="3200" dirty="0"/>
              <a:t> </a:t>
            </a:r>
            <a:r>
              <a:rPr lang="en-US" sz="3200" dirty="0" err="1"/>
              <a:t>urgensi</a:t>
            </a:r>
            <a:r>
              <a:rPr lang="en-US" sz="3200" dirty="0"/>
              <a:t>  Matrik GESIAP Dalam IISAP</a:t>
            </a:r>
          </a:p>
          <a:p>
            <a:pPr marL="514350" indent="-514350">
              <a:buAutoNum type="arabicPeriod"/>
            </a:pPr>
            <a:r>
              <a:rPr lang="en-US" sz="3200" dirty="0" err="1"/>
              <a:t>Memahami</a:t>
            </a:r>
            <a:r>
              <a:rPr lang="en-US" sz="3200" dirty="0"/>
              <a:t> </a:t>
            </a:r>
            <a:r>
              <a:rPr lang="en-US" sz="3200" dirty="0" err="1"/>
              <a:t>Korelasi</a:t>
            </a:r>
            <a:r>
              <a:rPr lang="en-US" sz="3200" dirty="0"/>
              <a:t> Matrik GESIAP </a:t>
            </a:r>
            <a:r>
              <a:rPr lang="en-US" sz="3200" dirty="0" err="1"/>
              <a:t>Dengan</a:t>
            </a:r>
            <a:r>
              <a:rPr lang="en-US" sz="3200" dirty="0"/>
              <a:t> </a:t>
            </a:r>
            <a:r>
              <a:rPr lang="en-US" sz="3200" dirty="0" err="1"/>
              <a:t>Kegiatan</a:t>
            </a:r>
            <a:r>
              <a:rPr lang="en-US" sz="3200" dirty="0"/>
              <a:t> Dalam IISAP</a:t>
            </a:r>
          </a:p>
          <a:p>
            <a:pPr marL="514350" indent="-514350">
              <a:buFont typeface="Arial" panose="020B0604020202020204" pitchFamily="34" charset="0"/>
              <a:buAutoNum type="arabicPeriod"/>
            </a:pPr>
            <a:r>
              <a:rPr lang="en-US" sz="3200" dirty="0" err="1"/>
              <a:t>Rencana</a:t>
            </a:r>
            <a:r>
              <a:rPr lang="en-US" sz="3200" dirty="0"/>
              <a:t> </a:t>
            </a:r>
            <a:r>
              <a:rPr lang="en-US" sz="3200" dirty="0" err="1"/>
              <a:t>Tindak</a:t>
            </a:r>
            <a:r>
              <a:rPr lang="en-US" sz="3200" dirty="0"/>
              <a:t> </a:t>
            </a:r>
            <a:r>
              <a:rPr lang="en-US" sz="3200" dirty="0" err="1"/>
              <a:t>Lanjut</a:t>
            </a:r>
            <a:r>
              <a:rPr lang="en-US" sz="3200" dirty="0"/>
              <a:t> </a:t>
            </a:r>
            <a:r>
              <a:rPr lang="en-US" sz="3200" dirty="0" err="1"/>
              <a:t>fasilitator</a:t>
            </a:r>
            <a:r>
              <a:rPr lang="en-US" sz="3200" dirty="0"/>
              <a:t> </a:t>
            </a:r>
            <a:r>
              <a:rPr lang="en-US" sz="3200" dirty="0" err="1"/>
              <a:t>Korelasi</a:t>
            </a:r>
            <a:r>
              <a:rPr lang="en-US" sz="3200" dirty="0"/>
              <a:t> Matrik GESIAP </a:t>
            </a:r>
            <a:r>
              <a:rPr lang="en-US" sz="3200" dirty="0" err="1"/>
              <a:t>Dengan</a:t>
            </a:r>
            <a:r>
              <a:rPr lang="en-US" sz="3200" dirty="0"/>
              <a:t> </a:t>
            </a:r>
            <a:r>
              <a:rPr lang="en-US" sz="3200" dirty="0" err="1"/>
              <a:t>Kegiatan</a:t>
            </a:r>
            <a:r>
              <a:rPr lang="en-US" sz="3200" dirty="0"/>
              <a:t> Dalam IISAP</a:t>
            </a:r>
            <a:endParaRPr lang="en-US" sz="3200" i="1" dirty="0"/>
          </a:p>
          <a:p>
            <a:pPr marL="0" indent="0">
              <a:buNone/>
            </a:pPr>
            <a:endParaRPr lang="en-US" dirty="0"/>
          </a:p>
          <a:p>
            <a:pPr marL="0" indent="0">
              <a:buNone/>
            </a:pPr>
            <a:endParaRPr lang="en-US" dirty="0"/>
          </a:p>
          <a:p>
            <a:pPr marL="0" indent="0">
              <a:buNone/>
            </a:pPr>
            <a:endParaRPr lang="en-US" b="1" dirty="0"/>
          </a:p>
          <a:p>
            <a:pPr marL="0" indent="0">
              <a:buNone/>
            </a:pPr>
            <a:r>
              <a:rPr lang="en-US" b="1" dirty="0"/>
              <a:t>Waktu :</a:t>
            </a:r>
            <a:r>
              <a:rPr lang="en-US" dirty="0"/>
              <a:t>  2JPL (90 </a:t>
            </a:r>
            <a:r>
              <a:rPr lang="en-US" dirty="0" err="1"/>
              <a:t>Menit</a:t>
            </a:r>
            <a:r>
              <a:rPr lang="en-US" dirty="0"/>
              <a:t>)</a:t>
            </a:r>
          </a:p>
          <a:p>
            <a:pPr marL="0" indent="0">
              <a:buNone/>
            </a:pPr>
            <a:endParaRPr lang="en-US" dirty="0"/>
          </a:p>
          <a:p>
            <a:pPr marL="0" indent="0">
              <a:buNone/>
            </a:pPr>
            <a:endParaRPr lang="en-US" dirty="0"/>
          </a:p>
          <a:p>
            <a:pPr marL="0" indent="0">
              <a:buNone/>
            </a:pPr>
            <a:endParaRPr lang="en-US" dirty="0"/>
          </a:p>
          <a:p>
            <a:pPr marL="1436688" indent="-1436688">
              <a:buNone/>
            </a:pPr>
            <a:r>
              <a:rPr lang="en-US" b="1" dirty="0" err="1"/>
              <a:t>Metode</a:t>
            </a:r>
            <a:r>
              <a:rPr lang="en-US" b="1" dirty="0"/>
              <a:t> : </a:t>
            </a:r>
            <a:r>
              <a:rPr lang="en-US" dirty="0" err="1"/>
              <a:t>Studi</a:t>
            </a:r>
            <a:r>
              <a:rPr lang="en-US" dirty="0"/>
              <a:t> </a:t>
            </a:r>
            <a:r>
              <a:rPr lang="en-US" dirty="0" err="1"/>
              <a:t>Kasus</a:t>
            </a:r>
            <a:r>
              <a:rPr lang="en-US" dirty="0"/>
              <a:t>, Curah </a:t>
            </a:r>
            <a:r>
              <a:rPr lang="en-US" dirty="0" err="1"/>
              <a:t>Pendapat</a:t>
            </a:r>
            <a:r>
              <a:rPr lang="en-US" dirty="0"/>
              <a:t>, </a:t>
            </a:r>
            <a:r>
              <a:rPr lang="en-US" dirty="0" err="1"/>
              <a:t>Penugasan</a:t>
            </a:r>
            <a:r>
              <a:rPr lang="en-US" dirty="0"/>
              <a:t> dan </a:t>
            </a:r>
            <a:r>
              <a:rPr lang="en-US" dirty="0" err="1"/>
              <a:t>Diskusi</a:t>
            </a:r>
            <a:r>
              <a:rPr lang="en-US" dirty="0"/>
              <a:t> </a:t>
            </a:r>
            <a:endParaRPr lang="en-ID" dirty="0"/>
          </a:p>
        </p:txBody>
      </p:sp>
      <p:pic>
        <p:nvPicPr>
          <p:cNvPr id="2" name="Google Shape;198;p10">
            <a:extLst>
              <a:ext uri="{FF2B5EF4-FFF2-40B4-BE49-F238E27FC236}">
                <a16:creationId xmlns:a16="http://schemas.microsoft.com/office/drawing/2014/main" id="{F99552CB-34FA-29D2-995E-46E36B22895D}"/>
              </a:ext>
            </a:extLst>
          </p:cNvPr>
          <p:cNvPicPr preferRelativeResize="0"/>
          <p:nvPr/>
        </p:nvPicPr>
        <p:blipFill rotWithShape="1">
          <a:blip r:embed="rId3">
            <a:alphaModFix/>
          </a:blip>
          <a:srcRect/>
          <a:stretch/>
        </p:blipFill>
        <p:spPr>
          <a:xfrm>
            <a:off x="-1" y="0"/>
            <a:ext cx="2751083" cy="945469"/>
          </a:xfrm>
          <a:prstGeom prst="rect">
            <a:avLst/>
          </a:prstGeom>
          <a:noFill/>
          <a:ln>
            <a:noFill/>
          </a:ln>
        </p:spPr>
      </p:pic>
      <p:sp>
        <p:nvSpPr>
          <p:cNvPr id="3" name="Title 1">
            <a:extLst>
              <a:ext uri="{FF2B5EF4-FFF2-40B4-BE49-F238E27FC236}">
                <a16:creationId xmlns:a16="http://schemas.microsoft.com/office/drawing/2014/main" id="{8436CCF4-C4BE-FE06-E32B-6B9688FDF744}"/>
              </a:ext>
            </a:extLst>
          </p:cNvPr>
          <p:cNvSpPr>
            <a:spLocks noGrp="1"/>
          </p:cNvSpPr>
          <p:nvPr>
            <p:ph type="title"/>
          </p:nvPr>
        </p:nvSpPr>
        <p:spPr>
          <a:xfrm>
            <a:off x="2751082" y="186046"/>
            <a:ext cx="7388961" cy="543999"/>
          </a:xfrm>
          <a:solidFill>
            <a:schemeClr val="accent1">
              <a:lumMod val="40000"/>
              <a:lumOff val="60000"/>
            </a:schemeClr>
          </a:solidFill>
        </p:spPr>
        <p:txBody>
          <a:bodyPr>
            <a:normAutofit/>
          </a:bodyPr>
          <a:lstStyle/>
          <a:p>
            <a:pPr algn="ctr"/>
            <a:r>
              <a:rPr lang="en-US" sz="2800" b="1" baseline="-25000" dirty="0" err="1">
                <a:latin typeface="Segoe UI Black" panose="020B0A02040204020203" pitchFamily="34" charset="0"/>
                <a:ea typeface="Segoe UI Black" panose="020B0A02040204020203" pitchFamily="34" charset="0"/>
                <a:cs typeface="Times New Roman" panose="02020603050405020304" pitchFamily="18" charset="0"/>
              </a:rPr>
              <a:t>Rencana</a:t>
            </a:r>
            <a:r>
              <a:rPr lang="en-US" sz="2800" b="1" baseline="-25000" dirty="0">
                <a:latin typeface="Segoe UI Black" panose="020B0A02040204020203" pitchFamily="34" charset="0"/>
                <a:ea typeface="Segoe UI Black" panose="020B0A02040204020203" pitchFamily="34" charset="0"/>
                <a:cs typeface="Times New Roman" panose="02020603050405020304" pitchFamily="18" charset="0"/>
              </a:rPr>
              <a:t> </a:t>
            </a:r>
            <a:r>
              <a:rPr lang="en-US" sz="2800" b="1" baseline="-25000" dirty="0" err="1">
                <a:latin typeface="Segoe UI Black" panose="020B0A02040204020203" pitchFamily="34" charset="0"/>
                <a:ea typeface="Segoe UI Black" panose="020B0A02040204020203" pitchFamily="34" charset="0"/>
                <a:cs typeface="Times New Roman" panose="02020603050405020304" pitchFamily="18" charset="0"/>
              </a:rPr>
              <a:t>Pembelajaran</a:t>
            </a:r>
            <a:endParaRPr lang="en-ID" sz="2900" b="1" dirty="0">
              <a:latin typeface="Quattrocento Sans" panose="020B0502050000020003" pitchFamily="34" charset="0"/>
            </a:endParaRPr>
          </a:p>
        </p:txBody>
      </p:sp>
      <p:pic>
        <p:nvPicPr>
          <p:cNvPr id="1026" name="Picture 2" descr="Gambar Target Panahan Png, Vektor, PSD, dan Clipart Dengan Background ...">
            <a:extLst>
              <a:ext uri="{FF2B5EF4-FFF2-40B4-BE49-F238E27FC236}">
                <a16:creationId xmlns:a16="http://schemas.microsoft.com/office/drawing/2014/main" id="{6B29B905-FD2B-B807-77E8-989C17A236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976" y="929894"/>
            <a:ext cx="2499106" cy="249910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ambar Simbol Ikon Jam Vektor Ilustrasi, Komputer, Alarm, Latar ...">
            <a:extLst>
              <a:ext uri="{FF2B5EF4-FFF2-40B4-BE49-F238E27FC236}">
                <a16:creationId xmlns:a16="http://schemas.microsoft.com/office/drawing/2014/main" id="{30F245EF-9E31-3C55-82C1-8569C774A6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6764" y="3605029"/>
            <a:ext cx="2359264" cy="176808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10 Gambar Kartun Sekolah Smk- Kegiatan Kegiatan Pendidikan Karakter ...">
            <a:extLst>
              <a:ext uri="{FF2B5EF4-FFF2-40B4-BE49-F238E27FC236}">
                <a16:creationId xmlns:a16="http://schemas.microsoft.com/office/drawing/2014/main" id="{4897D35E-E63D-20E3-0EC5-9664F74AD8B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433" y="5399975"/>
            <a:ext cx="2011925" cy="105626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ADB forecasts solid, slightly lower growth in developing Asia | ABS-CBN ...">
            <a:extLst>
              <a:ext uri="{FF2B5EF4-FFF2-40B4-BE49-F238E27FC236}">
                <a16:creationId xmlns:a16="http://schemas.microsoft.com/office/drawing/2014/main" id="{FD74A39C-E702-D3F5-E434-4785EBF59FB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70903" y="0"/>
            <a:ext cx="1296161" cy="863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9522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720C7-48AD-3D43-742D-7E2DC6E8E300}"/>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F83756E-3630-A56F-C651-B188C1DDD059}"/>
              </a:ext>
            </a:extLst>
          </p:cNvPr>
          <p:cNvPicPr>
            <a:picLocks noGrp="1" noChangeAspect="1"/>
          </p:cNvPicPr>
          <p:nvPr>
            <p:ph idx="1"/>
          </p:nvPr>
        </p:nvPicPr>
        <p:blipFill>
          <a:blip r:embed="rId3"/>
          <a:stretch>
            <a:fillRect/>
          </a:stretch>
        </p:blipFill>
        <p:spPr>
          <a:xfrm>
            <a:off x="3185491" y="1030136"/>
            <a:ext cx="8754533" cy="5827864"/>
          </a:xfrm>
          <a:prstGeom prst="rect">
            <a:avLst/>
          </a:prstGeom>
        </p:spPr>
      </p:pic>
      <p:pic>
        <p:nvPicPr>
          <p:cNvPr id="2" name="Google Shape;198;p10">
            <a:extLst>
              <a:ext uri="{FF2B5EF4-FFF2-40B4-BE49-F238E27FC236}">
                <a16:creationId xmlns:a16="http://schemas.microsoft.com/office/drawing/2014/main" id="{CF76E095-A15A-31AD-5C0A-65D5F8F35C2D}"/>
              </a:ext>
            </a:extLst>
          </p:cNvPr>
          <p:cNvPicPr preferRelativeResize="0"/>
          <p:nvPr/>
        </p:nvPicPr>
        <p:blipFill rotWithShape="1">
          <a:blip r:embed="rId4">
            <a:alphaModFix/>
          </a:blip>
          <a:srcRect/>
          <a:stretch/>
        </p:blipFill>
        <p:spPr>
          <a:xfrm>
            <a:off x="-1" y="0"/>
            <a:ext cx="2751083" cy="945469"/>
          </a:xfrm>
          <a:prstGeom prst="rect">
            <a:avLst/>
          </a:prstGeom>
          <a:noFill/>
          <a:ln>
            <a:noFill/>
          </a:ln>
        </p:spPr>
      </p:pic>
      <p:sp>
        <p:nvSpPr>
          <p:cNvPr id="3" name="Title 1">
            <a:extLst>
              <a:ext uri="{FF2B5EF4-FFF2-40B4-BE49-F238E27FC236}">
                <a16:creationId xmlns:a16="http://schemas.microsoft.com/office/drawing/2014/main" id="{6C3CC382-4D5A-1115-DCFF-93215F266CE2}"/>
              </a:ext>
            </a:extLst>
          </p:cNvPr>
          <p:cNvSpPr>
            <a:spLocks noGrp="1"/>
          </p:cNvSpPr>
          <p:nvPr>
            <p:ph type="title"/>
          </p:nvPr>
        </p:nvSpPr>
        <p:spPr>
          <a:xfrm>
            <a:off x="2920999" y="0"/>
            <a:ext cx="7882468" cy="929894"/>
          </a:xfrm>
          <a:solidFill>
            <a:schemeClr val="accent1">
              <a:lumMod val="40000"/>
              <a:lumOff val="60000"/>
            </a:schemeClr>
          </a:solidFill>
        </p:spPr>
        <p:txBody>
          <a:bodyPr>
            <a:normAutofit/>
          </a:bodyPr>
          <a:lstStyle/>
          <a:p>
            <a:pPr algn="ctr"/>
            <a:r>
              <a:rPr lang="en-US" sz="2800" b="1" baseline="-25000" dirty="0" err="1">
                <a:latin typeface="Segoe UI Black" panose="020B0A02040204020203" pitchFamily="34" charset="0"/>
                <a:ea typeface="Segoe UI Black" panose="020B0A02040204020203" pitchFamily="34" charset="0"/>
                <a:cs typeface="Times New Roman" panose="02020603050405020304" pitchFamily="18" charset="0"/>
              </a:rPr>
              <a:t>Pengarusutamaan</a:t>
            </a:r>
            <a:r>
              <a:rPr lang="en-US" sz="2800" b="1" baseline="-25000" dirty="0">
                <a:latin typeface="Segoe UI Black" panose="020B0A02040204020203" pitchFamily="34" charset="0"/>
                <a:ea typeface="Segoe UI Black" panose="020B0A02040204020203" pitchFamily="34" charset="0"/>
                <a:cs typeface="Times New Roman" panose="02020603050405020304" pitchFamily="18" charset="0"/>
              </a:rPr>
              <a:t> GEDSI Dalam RPJPN 2025-2045</a:t>
            </a:r>
            <a:endParaRPr lang="en-ID" sz="2900" b="1" dirty="0">
              <a:latin typeface="Quattrocento Sans" panose="020B0502050000020003" pitchFamily="34" charset="0"/>
            </a:endParaRPr>
          </a:p>
        </p:txBody>
      </p:sp>
      <p:pic>
        <p:nvPicPr>
          <p:cNvPr id="1026" name="Picture 2" descr="Gambar Target Panahan Png, Vektor, PSD, dan Clipart Dengan Background ...">
            <a:extLst>
              <a:ext uri="{FF2B5EF4-FFF2-40B4-BE49-F238E27FC236}">
                <a16:creationId xmlns:a16="http://schemas.microsoft.com/office/drawing/2014/main" id="{82FD91F5-3C39-383B-8AAD-116CB6DCB8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976" y="929894"/>
            <a:ext cx="2499106" cy="249910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ambar Simbol Ikon Jam Vektor Ilustrasi, Komputer, Alarm, Latar ...">
            <a:extLst>
              <a:ext uri="{FF2B5EF4-FFF2-40B4-BE49-F238E27FC236}">
                <a16:creationId xmlns:a16="http://schemas.microsoft.com/office/drawing/2014/main" id="{596D0E55-0E60-D32E-9E91-86E77A1A4DD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6764" y="3605029"/>
            <a:ext cx="2359264" cy="176808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10 Gambar Kartun Sekolah Smk- Kegiatan Kegiatan Pendidikan Karakter ...">
            <a:extLst>
              <a:ext uri="{FF2B5EF4-FFF2-40B4-BE49-F238E27FC236}">
                <a16:creationId xmlns:a16="http://schemas.microsoft.com/office/drawing/2014/main" id="{765F6547-814A-F22D-743E-8E9612BA286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0433" y="5399975"/>
            <a:ext cx="2011925" cy="105626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ADB forecasts solid, slightly lower growth in developing Asia | ABS-CBN ...">
            <a:extLst>
              <a:ext uri="{FF2B5EF4-FFF2-40B4-BE49-F238E27FC236}">
                <a16:creationId xmlns:a16="http://schemas.microsoft.com/office/drawing/2014/main" id="{A486F648-5C1F-D9DE-623E-66BC4747910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870903" y="0"/>
            <a:ext cx="1296161" cy="863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21290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628A5-C3E8-E335-9D86-9CF33C5F2992}"/>
            </a:ext>
          </a:extLst>
        </p:cNvPr>
        <p:cNvGrpSpPr/>
        <p:nvPr/>
      </p:nvGrpSpPr>
      <p:grpSpPr>
        <a:xfrm>
          <a:off x="0" y="0"/>
          <a:ext cx="0" cy="0"/>
          <a:chOff x="0" y="0"/>
          <a:chExt cx="0" cy="0"/>
        </a:xfrm>
      </p:grpSpPr>
      <p:sp>
        <p:nvSpPr>
          <p:cNvPr id="5" name="Text Box 6">
            <a:extLst>
              <a:ext uri="{FF2B5EF4-FFF2-40B4-BE49-F238E27FC236}">
                <a16:creationId xmlns:a16="http://schemas.microsoft.com/office/drawing/2014/main" id="{98BE0018-694C-61F8-E51E-05572C9271E2}"/>
              </a:ext>
            </a:extLst>
          </p:cNvPr>
          <p:cNvSpPr txBox="1"/>
          <p:nvPr/>
        </p:nvSpPr>
        <p:spPr>
          <a:xfrm>
            <a:off x="3163986" y="333866"/>
            <a:ext cx="7095581" cy="538609"/>
          </a:xfrm>
          <a:prstGeom prst="rect">
            <a:avLst/>
          </a:prstGeom>
          <a:solidFill>
            <a:schemeClr val="accent1">
              <a:lumMod val="20000"/>
              <a:lumOff val="80000"/>
            </a:schemeClr>
          </a:solidFill>
          <a:ln>
            <a:noFill/>
          </a:ln>
        </p:spPr>
        <p:txBody>
          <a:bodyPr rot="0" spcFirstLastPara="0" vert="horz" wrap="square" lIns="91440" tIns="45720" rIns="91440" bIns="45720" numCol="1" spcCol="0" rtlCol="0" fromWordArt="0" anchor="t" anchorCtr="0" forceAA="0" compatLnSpc="1">
            <a:spAutoFit/>
          </a:bodyPr>
          <a:lstStyle/>
          <a:p>
            <a:pPr algn="ctr"/>
            <a:r>
              <a:rPr lang="en-ID" sz="2800" dirty="0">
                <a:latin typeface="Segoe UI Black" panose="020B0A02040204020203" pitchFamily="34" charset="0"/>
                <a:ea typeface="Segoe UI Black" panose="020B0A02040204020203" pitchFamily="34" charset="0"/>
                <a:cs typeface="+mj-cs"/>
              </a:rPr>
              <a:t>GEDSI Dalam RPJMN 2025-2029</a:t>
            </a:r>
          </a:p>
        </p:txBody>
      </p:sp>
      <p:pic>
        <p:nvPicPr>
          <p:cNvPr id="1028" name="Picture 4" descr="ADB forecasts solid, slightly lower growth in developing Asia | ABS-CBN ...">
            <a:extLst>
              <a:ext uri="{FF2B5EF4-FFF2-40B4-BE49-F238E27FC236}">
                <a16:creationId xmlns:a16="http://schemas.microsoft.com/office/drawing/2014/main" id="{2607751B-465A-C9C9-0A26-E5435AC803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1256" y="88653"/>
            <a:ext cx="1296161" cy="86365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erempuan dan Tambak Udang | JALA Blog">
            <a:extLst>
              <a:ext uri="{FF2B5EF4-FFF2-40B4-BE49-F238E27FC236}">
                <a16:creationId xmlns:a16="http://schemas.microsoft.com/office/drawing/2014/main" id="{430D2866-B354-5288-8BCF-C986A8685B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8413" y="1153006"/>
            <a:ext cx="3904188" cy="2375389"/>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Mengenal Sebutan Penting Dalam Budidaya Tambak Udang | My XXX Hot Girl">
            <a:extLst>
              <a:ext uri="{FF2B5EF4-FFF2-40B4-BE49-F238E27FC236}">
                <a16:creationId xmlns:a16="http://schemas.microsoft.com/office/drawing/2014/main" id="{52A4E104-78AA-C7FA-6787-1BCBE00D7E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8413" y="3831424"/>
            <a:ext cx="3904188" cy="246698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377DC81-4097-1F74-1689-BD8DCF8E40DE}"/>
              </a:ext>
            </a:extLst>
          </p:cNvPr>
          <p:cNvPicPr>
            <a:picLocks noChangeAspect="1"/>
          </p:cNvPicPr>
          <p:nvPr/>
        </p:nvPicPr>
        <p:blipFill>
          <a:blip r:embed="rId5"/>
          <a:srcRect l="26" t="12795" r="-26" b="4873"/>
          <a:stretch/>
        </p:blipFill>
        <p:spPr>
          <a:xfrm>
            <a:off x="265176" y="1153006"/>
            <a:ext cx="7799171" cy="5339869"/>
          </a:xfrm>
          <a:prstGeom prst="rect">
            <a:avLst/>
          </a:prstGeom>
          <a:ln w="19050">
            <a:solidFill>
              <a:schemeClr val="accent2"/>
            </a:solidFill>
          </a:ln>
        </p:spPr>
      </p:pic>
      <p:pic>
        <p:nvPicPr>
          <p:cNvPr id="3" name="Google Shape;198;p10">
            <a:extLst>
              <a:ext uri="{FF2B5EF4-FFF2-40B4-BE49-F238E27FC236}">
                <a16:creationId xmlns:a16="http://schemas.microsoft.com/office/drawing/2014/main" id="{426D07A9-40A1-A4FA-59C5-4D057B667F84}"/>
              </a:ext>
            </a:extLst>
          </p:cNvPr>
          <p:cNvPicPr preferRelativeResize="0"/>
          <p:nvPr/>
        </p:nvPicPr>
        <p:blipFill rotWithShape="1">
          <a:blip r:embed="rId6">
            <a:alphaModFix/>
          </a:blip>
          <a:srcRect/>
          <a:stretch/>
        </p:blipFill>
        <p:spPr>
          <a:xfrm>
            <a:off x="0" y="67271"/>
            <a:ext cx="2751083" cy="945469"/>
          </a:xfrm>
          <a:prstGeom prst="rect">
            <a:avLst/>
          </a:prstGeom>
          <a:noFill/>
          <a:ln>
            <a:noFill/>
          </a:ln>
        </p:spPr>
      </p:pic>
    </p:spTree>
    <p:extLst>
      <p:ext uri="{BB962C8B-B14F-4D97-AF65-F5344CB8AC3E}">
        <p14:creationId xmlns:p14="http://schemas.microsoft.com/office/powerpoint/2010/main" val="462448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2EEB7-C71A-6151-01D8-DBFDD8467EB0}"/>
            </a:ext>
          </a:extLst>
        </p:cNvPr>
        <p:cNvGrpSpPr/>
        <p:nvPr/>
      </p:nvGrpSpPr>
      <p:grpSpPr>
        <a:xfrm>
          <a:off x="0" y="0"/>
          <a:ext cx="0" cy="0"/>
          <a:chOff x="0" y="0"/>
          <a:chExt cx="0" cy="0"/>
        </a:xfrm>
      </p:grpSpPr>
      <p:pic>
        <p:nvPicPr>
          <p:cNvPr id="2" name="Google Shape;198;p10">
            <a:extLst>
              <a:ext uri="{FF2B5EF4-FFF2-40B4-BE49-F238E27FC236}">
                <a16:creationId xmlns:a16="http://schemas.microsoft.com/office/drawing/2014/main" id="{A48BAA96-C1F2-230E-303F-1803935C435B}"/>
              </a:ext>
            </a:extLst>
          </p:cNvPr>
          <p:cNvPicPr preferRelativeResize="0"/>
          <p:nvPr/>
        </p:nvPicPr>
        <p:blipFill rotWithShape="1">
          <a:blip r:embed="rId3">
            <a:alphaModFix/>
          </a:blip>
          <a:srcRect/>
          <a:stretch/>
        </p:blipFill>
        <p:spPr>
          <a:xfrm>
            <a:off x="-1" y="0"/>
            <a:ext cx="2751083" cy="945469"/>
          </a:xfrm>
          <a:prstGeom prst="rect">
            <a:avLst/>
          </a:prstGeom>
          <a:noFill/>
          <a:ln>
            <a:noFill/>
          </a:ln>
        </p:spPr>
      </p:pic>
      <p:sp>
        <p:nvSpPr>
          <p:cNvPr id="3" name="Title 1">
            <a:extLst>
              <a:ext uri="{FF2B5EF4-FFF2-40B4-BE49-F238E27FC236}">
                <a16:creationId xmlns:a16="http://schemas.microsoft.com/office/drawing/2014/main" id="{5559E3F1-FAC4-2E6B-B4A6-FBD86C08DA0E}"/>
              </a:ext>
            </a:extLst>
          </p:cNvPr>
          <p:cNvSpPr>
            <a:spLocks noGrp="1"/>
          </p:cNvSpPr>
          <p:nvPr>
            <p:ph type="title"/>
          </p:nvPr>
        </p:nvSpPr>
        <p:spPr>
          <a:xfrm>
            <a:off x="2751082" y="186046"/>
            <a:ext cx="7388961" cy="543999"/>
          </a:xfrm>
          <a:solidFill>
            <a:schemeClr val="accent1">
              <a:lumMod val="40000"/>
              <a:lumOff val="60000"/>
            </a:schemeClr>
          </a:solidFill>
        </p:spPr>
        <p:txBody>
          <a:bodyPr>
            <a:normAutofit/>
          </a:bodyPr>
          <a:lstStyle/>
          <a:p>
            <a:pPr algn="ctr"/>
            <a:r>
              <a:rPr lang="en-US" sz="2800" b="1" baseline="-25000" dirty="0">
                <a:latin typeface="Segoe UI Black" panose="020B0A02040204020203" pitchFamily="34" charset="0"/>
                <a:ea typeface="Segoe UI Black" panose="020B0A02040204020203" pitchFamily="34" charset="0"/>
                <a:cs typeface="Times New Roman" panose="02020603050405020304" pitchFamily="18" charset="0"/>
              </a:rPr>
              <a:t>GEDSI Dalam </a:t>
            </a:r>
            <a:r>
              <a:rPr lang="en-US" sz="2800" b="1" baseline="-25000" dirty="0" err="1">
                <a:latin typeface="Segoe UI Black" panose="020B0A02040204020203" pitchFamily="34" charset="0"/>
                <a:ea typeface="Segoe UI Black" panose="020B0A02040204020203" pitchFamily="34" charset="0"/>
                <a:cs typeface="Times New Roman" panose="02020603050405020304" pitchFamily="18" charset="0"/>
              </a:rPr>
              <a:t>Renstra</a:t>
            </a:r>
            <a:r>
              <a:rPr lang="en-US" sz="2800" b="1" baseline="-25000" dirty="0">
                <a:latin typeface="Segoe UI Black" panose="020B0A02040204020203" pitchFamily="34" charset="0"/>
                <a:ea typeface="Segoe UI Black" panose="020B0A02040204020203" pitchFamily="34" charset="0"/>
                <a:cs typeface="Times New Roman" panose="02020603050405020304" pitchFamily="18" charset="0"/>
              </a:rPr>
              <a:t> KKP</a:t>
            </a:r>
            <a:endParaRPr lang="en-ID" sz="2900" b="1" dirty="0">
              <a:latin typeface="Quattrocento Sans" panose="020B0502050000020003" pitchFamily="34" charset="0"/>
            </a:endParaRPr>
          </a:p>
        </p:txBody>
      </p:sp>
      <p:pic>
        <p:nvPicPr>
          <p:cNvPr id="1026" name="Picture 2" descr="Gambar Target Panahan Png, Vektor, PSD, dan Clipart Dengan Background ...">
            <a:extLst>
              <a:ext uri="{FF2B5EF4-FFF2-40B4-BE49-F238E27FC236}">
                <a16:creationId xmlns:a16="http://schemas.microsoft.com/office/drawing/2014/main" id="{7E71365C-CB3B-0B5D-2E00-2FE87918F2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976" y="929894"/>
            <a:ext cx="2499106" cy="249910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ambar Simbol Ikon Jam Vektor Ilustrasi, Komputer, Alarm, Latar ...">
            <a:extLst>
              <a:ext uri="{FF2B5EF4-FFF2-40B4-BE49-F238E27FC236}">
                <a16:creationId xmlns:a16="http://schemas.microsoft.com/office/drawing/2014/main" id="{4C012C73-EFD4-4C85-FB9F-E76DA9B0FF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6764" y="3605029"/>
            <a:ext cx="2359264" cy="176808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10 Gambar Kartun Sekolah Smk- Kegiatan Kegiatan Pendidikan Karakter ...">
            <a:extLst>
              <a:ext uri="{FF2B5EF4-FFF2-40B4-BE49-F238E27FC236}">
                <a16:creationId xmlns:a16="http://schemas.microsoft.com/office/drawing/2014/main" id="{BB737FA7-4A78-69F0-B659-F2AB5324FD4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433" y="5399975"/>
            <a:ext cx="2011925" cy="105626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ADB forecasts solid, slightly lower growth in developing Asia | ABS-CBN ...">
            <a:extLst>
              <a:ext uri="{FF2B5EF4-FFF2-40B4-BE49-F238E27FC236}">
                <a16:creationId xmlns:a16="http://schemas.microsoft.com/office/drawing/2014/main" id="{82BBC30F-0032-9DAC-6789-5FF5B308ECE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70903" y="0"/>
            <a:ext cx="1296161" cy="863652"/>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6">
            <a:extLst>
              <a:ext uri="{FF2B5EF4-FFF2-40B4-BE49-F238E27FC236}">
                <a16:creationId xmlns:a16="http://schemas.microsoft.com/office/drawing/2014/main" id="{E2400DDA-DB18-E4F0-0885-A235B431B7A4}"/>
              </a:ext>
            </a:extLst>
          </p:cNvPr>
          <p:cNvSpPr>
            <a:spLocks noGrp="1"/>
          </p:cNvSpPr>
          <p:nvPr>
            <p:ph idx="1"/>
          </p:nvPr>
        </p:nvSpPr>
        <p:spPr>
          <a:xfrm>
            <a:off x="2878667" y="861246"/>
            <a:ext cx="9138462" cy="5260492"/>
          </a:xfrm>
          <a:solidFill>
            <a:schemeClr val="accent1">
              <a:lumMod val="40000"/>
              <a:lumOff val="60000"/>
            </a:schemeClr>
          </a:solidFill>
        </p:spPr>
        <p:txBody>
          <a:bodyPr>
            <a:normAutofit lnSpcReduction="10000"/>
          </a:bodyPr>
          <a:lstStyle/>
          <a:p>
            <a:pPr marL="457200" indent="-457200" algn="just">
              <a:buFont typeface="+mj-lt"/>
              <a:buAutoNum type="arabicPeriod"/>
            </a:pPr>
            <a:r>
              <a:rPr lang="en-ID" sz="2000" dirty="0" err="1"/>
              <a:t>Pengarusutamaan</a:t>
            </a:r>
            <a:r>
              <a:rPr lang="en-ID" sz="2000" dirty="0"/>
              <a:t> </a:t>
            </a:r>
            <a:r>
              <a:rPr lang="en-ID" sz="2000" i="1" dirty="0"/>
              <a:t>Gender Equality, Disability, and Social Inclusion </a:t>
            </a:r>
            <a:r>
              <a:rPr lang="en-ID" sz="2000" dirty="0"/>
              <a:t>(GEDSI) </a:t>
            </a:r>
            <a:r>
              <a:rPr lang="en-ID" sz="2000" dirty="0" err="1"/>
              <a:t>dalam</a:t>
            </a:r>
            <a:r>
              <a:rPr lang="en-ID" sz="2000" dirty="0"/>
              <a:t> </a:t>
            </a:r>
            <a:r>
              <a:rPr lang="en-ID" sz="2000" dirty="0" err="1"/>
              <a:t>Rencana</a:t>
            </a:r>
            <a:r>
              <a:rPr lang="en-ID" sz="2000" dirty="0"/>
              <a:t> </a:t>
            </a:r>
            <a:r>
              <a:rPr lang="en-ID" sz="2000" dirty="0" err="1"/>
              <a:t>Strategis</a:t>
            </a:r>
            <a:r>
              <a:rPr lang="en-ID" sz="2000" dirty="0"/>
              <a:t> (</a:t>
            </a:r>
            <a:r>
              <a:rPr lang="en-ID" sz="2000" dirty="0" err="1"/>
              <a:t>Renstra</a:t>
            </a:r>
            <a:r>
              <a:rPr lang="en-ID" sz="2000" dirty="0"/>
              <a:t>) Kementerian </a:t>
            </a:r>
            <a:r>
              <a:rPr lang="en-ID" sz="2000" dirty="0" err="1"/>
              <a:t>Kelautan</a:t>
            </a:r>
            <a:r>
              <a:rPr lang="en-ID" sz="2000" dirty="0"/>
              <a:t> dan </a:t>
            </a:r>
            <a:r>
              <a:rPr lang="en-ID" sz="2000" dirty="0" err="1"/>
              <a:t>Perikanan</a:t>
            </a:r>
            <a:r>
              <a:rPr lang="en-ID" sz="2000" dirty="0"/>
              <a:t> (KKP) 2025-2029 </a:t>
            </a:r>
            <a:r>
              <a:rPr lang="en-ID" sz="2000" dirty="0" err="1"/>
              <a:t>bertujuan</a:t>
            </a:r>
            <a:r>
              <a:rPr lang="en-ID" sz="2000" dirty="0"/>
              <a:t> </a:t>
            </a:r>
            <a:r>
              <a:rPr lang="en-ID" sz="2000" dirty="0" err="1"/>
              <a:t>untuk</a:t>
            </a:r>
            <a:r>
              <a:rPr lang="en-ID" sz="2000" dirty="0"/>
              <a:t> </a:t>
            </a:r>
            <a:r>
              <a:rPr lang="en-ID" sz="2000" dirty="0" err="1"/>
              <a:t>memastikan</a:t>
            </a:r>
            <a:r>
              <a:rPr lang="en-ID" sz="2000" dirty="0"/>
              <a:t> </a:t>
            </a:r>
            <a:r>
              <a:rPr lang="en-ID" sz="2000" dirty="0" err="1"/>
              <a:t>bahwa</a:t>
            </a:r>
            <a:r>
              <a:rPr lang="en-ID" sz="2000" dirty="0"/>
              <a:t> </a:t>
            </a:r>
            <a:r>
              <a:rPr lang="en-ID" sz="2000" dirty="0" err="1">
                <a:solidFill>
                  <a:srgbClr val="C00000"/>
                </a:solidFill>
              </a:rPr>
              <a:t>kebijakan</a:t>
            </a:r>
            <a:r>
              <a:rPr lang="en-ID" sz="2000" dirty="0">
                <a:solidFill>
                  <a:srgbClr val="C00000"/>
                </a:solidFill>
              </a:rPr>
              <a:t> dan program yang </a:t>
            </a:r>
            <a:r>
              <a:rPr lang="en-ID" sz="2000" dirty="0" err="1">
                <a:solidFill>
                  <a:srgbClr val="C00000"/>
                </a:solidFill>
              </a:rPr>
              <a:t>dijalankan</a:t>
            </a:r>
            <a:r>
              <a:rPr lang="en-ID" sz="2000" dirty="0">
                <a:solidFill>
                  <a:srgbClr val="C00000"/>
                </a:solidFill>
              </a:rPr>
              <a:t> oleh KKP </a:t>
            </a:r>
            <a:r>
              <a:rPr lang="en-ID" sz="2000" dirty="0" err="1">
                <a:solidFill>
                  <a:srgbClr val="C00000"/>
                </a:solidFill>
              </a:rPr>
              <a:t>lebih</a:t>
            </a:r>
            <a:r>
              <a:rPr lang="en-ID" sz="2000" dirty="0">
                <a:solidFill>
                  <a:srgbClr val="C00000"/>
                </a:solidFill>
              </a:rPr>
              <a:t> </a:t>
            </a:r>
            <a:r>
              <a:rPr lang="en-ID" sz="2000" dirty="0" err="1">
                <a:solidFill>
                  <a:srgbClr val="C00000"/>
                </a:solidFill>
              </a:rPr>
              <a:t>inklusif</a:t>
            </a:r>
            <a:r>
              <a:rPr lang="en-ID" sz="2000" dirty="0">
                <a:solidFill>
                  <a:srgbClr val="C00000"/>
                </a:solidFill>
              </a:rPr>
              <a:t> dan </a:t>
            </a:r>
            <a:r>
              <a:rPr lang="en-ID" sz="2000" dirty="0" err="1">
                <a:solidFill>
                  <a:srgbClr val="C00000"/>
                </a:solidFill>
              </a:rPr>
              <a:t>memperhatikan</a:t>
            </a:r>
            <a:r>
              <a:rPr lang="en-ID" sz="2000" dirty="0">
                <a:solidFill>
                  <a:srgbClr val="C00000"/>
                </a:solidFill>
              </a:rPr>
              <a:t> </a:t>
            </a:r>
            <a:r>
              <a:rPr lang="en-ID" sz="2000" dirty="0" err="1">
                <a:solidFill>
                  <a:srgbClr val="C00000"/>
                </a:solidFill>
              </a:rPr>
              <a:t>kesetaraan</a:t>
            </a:r>
            <a:r>
              <a:rPr lang="en-ID" sz="2000" dirty="0">
                <a:solidFill>
                  <a:srgbClr val="C00000"/>
                </a:solidFill>
              </a:rPr>
              <a:t> gender </a:t>
            </a:r>
            <a:r>
              <a:rPr lang="en-ID" sz="2000" dirty="0" err="1">
                <a:solidFill>
                  <a:srgbClr val="C00000"/>
                </a:solidFill>
              </a:rPr>
              <a:t>serta</a:t>
            </a:r>
            <a:r>
              <a:rPr lang="en-ID" sz="2000" dirty="0">
                <a:solidFill>
                  <a:srgbClr val="C00000"/>
                </a:solidFill>
              </a:rPr>
              <a:t> </a:t>
            </a:r>
            <a:r>
              <a:rPr lang="en-ID" sz="2000" dirty="0" err="1">
                <a:solidFill>
                  <a:srgbClr val="C00000"/>
                </a:solidFill>
              </a:rPr>
              <a:t>hak-hak</a:t>
            </a:r>
            <a:r>
              <a:rPr lang="en-ID" sz="2000" dirty="0">
                <a:solidFill>
                  <a:srgbClr val="C00000"/>
                </a:solidFill>
              </a:rPr>
              <a:t> </a:t>
            </a:r>
            <a:r>
              <a:rPr lang="en-ID" sz="2000" dirty="0" err="1">
                <a:solidFill>
                  <a:srgbClr val="C00000"/>
                </a:solidFill>
              </a:rPr>
              <a:t>penyandang</a:t>
            </a:r>
            <a:r>
              <a:rPr lang="en-ID" sz="2000" dirty="0">
                <a:solidFill>
                  <a:srgbClr val="C00000"/>
                </a:solidFill>
              </a:rPr>
              <a:t> </a:t>
            </a:r>
            <a:r>
              <a:rPr lang="en-ID" sz="2000" dirty="0" err="1">
                <a:solidFill>
                  <a:srgbClr val="C00000"/>
                </a:solidFill>
              </a:rPr>
              <a:t>disabilitas</a:t>
            </a:r>
            <a:r>
              <a:rPr lang="en-ID" sz="2000" dirty="0">
                <a:solidFill>
                  <a:srgbClr val="C00000"/>
                </a:solidFill>
              </a:rPr>
              <a:t>.</a:t>
            </a:r>
          </a:p>
          <a:p>
            <a:pPr marL="457200" indent="-457200" algn="just">
              <a:buFont typeface="+mj-lt"/>
              <a:buAutoNum type="arabicPeriod"/>
            </a:pPr>
            <a:r>
              <a:rPr lang="en-ID" sz="2000" dirty="0"/>
              <a:t>Dalam </a:t>
            </a:r>
            <a:r>
              <a:rPr lang="en-ID" sz="2000" dirty="0" err="1"/>
              <a:t>penyusunan</a:t>
            </a:r>
            <a:r>
              <a:rPr lang="en-ID" sz="2000" dirty="0"/>
              <a:t> </a:t>
            </a:r>
            <a:r>
              <a:rPr lang="en-ID" sz="2000" dirty="0" err="1"/>
              <a:t>Renstra</a:t>
            </a:r>
            <a:r>
              <a:rPr lang="en-ID" sz="2000" dirty="0"/>
              <a:t> KKP 2025-2029, </a:t>
            </a:r>
            <a:r>
              <a:rPr lang="en-ID" sz="2000" dirty="0" err="1"/>
              <a:t>telah</a:t>
            </a:r>
            <a:r>
              <a:rPr lang="en-ID" sz="2000" dirty="0"/>
              <a:t> </a:t>
            </a:r>
            <a:r>
              <a:rPr lang="en-ID" sz="2000" dirty="0" err="1"/>
              <a:t>dibentuk</a:t>
            </a:r>
            <a:r>
              <a:rPr lang="en-ID" sz="2000" dirty="0"/>
              <a:t> Tim </a:t>
            </a:r>
            <a:r>
              <a:rPr lang="en-ID" sz="2000" dirty="0" err="1"/>
              <a:t>Penyusunan</a:t>
            </a:r>
            <a:r>
              <a:rPr lang="en-ID" sz="2000" dirty="0"/>
              <a:t> </a:t>
            </a:r>
            <a:r>
              <a:rPr lang="en-ID" sz="2000" dirty="0" err="1"/>
              <a:t>Rancangan</a:t>
            </a:r>
            <a:r>
              <a:rPr lang="en-ID" sz="2000" dirty="0"/>
              <a:t> </a:t>
            </a:r>
            <a:r>
              <a:rPr lang="en-ID" sz="2000" dirty="0" err="1"/>
              <a:t>Renstra</a:t>
            </a:r>
            <a:r>
              <a:rPr lang="en-ID" sz="2000" dirty="0"/>
              <a:t> </a:t>
            </a:r>
            <a:r>
              <a:rPr lang="en-ID" sz="2000" dirty="0" err="1"/>
              <a:t>Teknokratik</a:t>
            </a:r>
            <a:r>
              <a:rPr lang="en-ID" sz="2000" dirty="0"/>
              <a:t> yang </a:t>
            </a:r>
            <a:r>
              <a:rPr lang="en-ID" sz="2000" dirty="0" err="1"/>
              <a:t>bertugas</a:t>
            </a:r>
            <a:r>
              <a:rPr lang="en-ID" sz="2000" dirty="0"/>
              <a:t> </a:t>
            </a:r>
            <a:r>
              <a:rPr lang="en-ID" sz="2000" dirty="0" err="1">
                <a:solidFill>
                  <a:srgbClr val="C00000"/>
                </a:solidFill>
              </a:rPr>
              <a:t>merancang</a:t>
            </a:r>
            <a:r>
              <a:rPr lang="en-ID" sz="2000" dirty="0">
                <a:solidFill>
                  <a:srgbClr val="C00000"/>
                </a:solidFill>
              </a:rPr>
              <a:t> strategi </a:t>
            </a:r>
            <a:r>
              <a:rPr lang="en-ID" sz="2000" dirty="0" err="1">
                <a:solidFill>
                  <a:srgbClr val="C00000"/>
                </a:solidFill>
              </a:rPr>
              <a:t>pembangunan</a:t>
            </a:r>
            <a:r>
              <a:rPr lang="en-ID" sz="2000" dirty="0">
                <a:solidFill>
                  <a:srgbClr val="C00000"/>
                </a:solidFill>
              </a:rPr>
              <a:t> </a:t>
            </a:r>
            <a:r>
              <a:rPr lang="en-ID" sz="2000" dirty="0" err="1">
                <a:solidFill>
                  <a:srgbClr val="C00000"/>
                </a:solidFill>
              </a:rPr>
              <a:t>sektor</a:t>
            </a:r>
            <a:r>
              <a:rPr lang="en-ID" sz="2000" dirty="0">
                <a:solidFill>
                  <a:srgbClr val="C00000"/>
                </a:solidFill>
              </a:rPr>
              <a:t> </a:t>
            </a:r>
            <a:r>
              <a:rPr lang="en-ID" sz="2000" dirty="0" err="1">
                <a:solidFill>
                  <a:srgbClr val="C00000"/>
                </a:solidFill>
              </a:rPr>
              <a:t>kelautan</a:t>
            </a:r>
            <a:r>
              <a:rPr lang="en-ID" sz="2000" dirty="0">
                <a:solidFill>
                  <a:srgbClr val="C00000"/>
                </a:solidFill>
              </a:rPr>
              <a:t> dan </a:t>
            </a:r>
            <a:r>
              <a:rPr lang="en-ID" sz="2000" dirty="0" err="1">
                <a:solidFill>
                  <a:srgbClr val="C00000"/>
                </a:solidFill>
              </a:rPr>
              <a:t>perikanan</a:t>
            </a:r>
            <a:r>
              <a:rPr lang="en-ID" sz="2000" dirty="0">
                <a:solidFill>
                  <a:srgbClr val="C00000"/>
                </a:solidFill>
              </a:rPr>
              <a:t> </a:t>
            </a:r>
            <a:r>
              <a:rPr lang="en-ID" sz="2000" dirty="0" err="1">
                <a:solidFill>
                  <a:srgbClr val="C00000"/>
                </a:solidFill>
              </a:rPr>
              <a:t>dengan</a:t>
            </a:r>
            <a:r>
              <a:rPr lang="en-ID" sz="2000" dirty="0">
                <a:solidFill>
                  <a:srgbClr val="C00000"/>
                </a:solidFill>
              </a:rPr>
              <a:t> </a:t>
            </a:r>
            <a:r>
              <a:rPr lang="en-ID" sz="2000" dirty="0" err="1">
                <a:solidFill>
                  <a:srgbClr val="C00000"/>
                </a:solidFill>
              </a:rPr>
              <a:t>mempertimbangkan</a:t>
            </a:r>
            <a:r>
              <a:rPr lang="en-ID" sz="2000" dirty="0">
                <a:solidFill>
                  <a:srgbClr val="C00000"/>
                </a:solidFill>
              </a:rPr>
              <a:t> </a:t>
            </a:r>
            <a:r>
              <a:rPr lang="en-ID" sz="2000" dirty="0" err="1">
                <a:solidFill>
                  <a:srgbClr val="C00000"/>
                </a:solidFill>
              </a:rPr>
              <a:t>aspek</a:t>
            </a:r>
            <a:r>
              <a:rPr lang="en-ID" sz="2000" dirty="0">
                <a:solidFill>
                  <a:srgbClr val="C00000"/>
                </a:solidFill>
              </a:rPr>
              <a:t> GEDSI</a:t>
            </a:r>
          </a:p>
          <a:p>
            <a:pPr marL="457200" indent="-457200" algn="just">
              <a:buFont typeface="+mj-lt"/>
              <a:buAutoNum type="arabicPeriod"/>
            </a:pPr>
            <a:r>
              <a:rPr lang="en-ID" sz="2000" dirty="0" err="1"/>
              <a:t>Pendekatan</a:t>
            </a:r>
            <a:r>
              <a:rPr lang="en-ID" sz="2000" dirty="0"/>
              <a:t> </a:t>
            </a:r>
            <a:r>
              <a:rPr lang="en-ID" sz="2000" dirty="0" err="1"/>
              <a:t>ini</a:t>
            </a:r>
            <a:r>
              <a:rPr lang="en-ID" sz="2000" dirty="0"/>
              <a:t> </a:t>
            </a:r>
            <a:r>
              <a:rPr lang="en-ID" sz="2000" dirty="0" err="1"/>
              <a:t>sejalan</a:t>
            </a:r>
            <a:r>
              <a:rPr lang="en-ID" sz="2000" dirty="0"/>
              <a:t> </a:t>
            </a:r>
            <a:r>
              <a:rPr lang="en-ID" sz="2000" dirty="0" err="1"/>
              <a:t>dengan</a:t>
            </a:r>
            <a:r>
              <a:rPr lang="en-ID" sz="2000" dirty="0"/>
              <a:t> </a:t>
            </a:r>
            <a:r>
              <a:rPr lang="en-ID" sz="2000" dirty="0" err="1"/>
              <a:t>komitmen</a:t>
            </a:r>
            <a:r>
              <a:rPr lang="en-ID" sz="2000" dirty="0"/>
              <a:t> Indonesia </a:t>
            </a:r>
            <a:r>
              <a:rPr lang="en-ID" sz="2000" dirty="0" err="1"/>
              <a:t>terhadap</a:t>
            </a:r>
            <a:r>
              <a:rPr lang="en-ID" sz="2000" dirty="0"/>
              <a:t> </a:t>
            </a:r>
            <a:r>
              <a:rPr lang="en-ID" sz="2000" dirty="0" err="1"/>
              <a:t>berbagai</a:t>
            </a:r>
            <a:r>
              <a:rPr lang="en-ID" sz="2000" dirty="0"/>
              <a:t> </a:t>
            </a:r>
            <a:r>
              <a:rPr lang="en-ID" sz="2000" dirty="0" err="1"/>
              <a:t>regulasi</a:t>
            </a:r>
            <a:r>
              <a:rPr lang="en-ID" sz="2000" dirty="0"/>
              <a:t> </a:t>
            </a:r>
            <a:r>
              <a:rPr lang="en-ID" sz="2000" dirty="0" err="1"/>
              <a:t>nasional</a:t>
            </a:r>
            <a:r>
              <a:rPr lang="en-ID" sz="2000" dirty="0"/>
              <a:t> dan </a:t>
            </a:r>
            <a:r>
              <a:rPr lang="en-ID" sz="2000" dirty="0" err="1"/>
              <a:t>internasional</a:t>
            </a:r>
            <a:r>
              <a:rPr lang="en-ID" sz="2000" dirty="0"/>
              <a:t> </a:t>
            </a:r>
            <a:r>
              <a:rPr lang="en-ID" sz="2000" dirty="0" err="1"/>
              <a:t>terkait</a:t>
            </a:r>
            <a:r>
              <a:rPr lang="en-ID" sz="2000" dirty="0"/>
              <a:t> </a:t>
            </a:r>
            <a:r>
              <a:rPr lang="en-ID" sz="2000" dirty="0" err="1"/>
              <a:t>kesetaraan</a:t>
            </a:r>
            <a:r>
              <a:rPr lang="en-ID" sz="2000" dirty="0"/>
              <a:t> gender dan </a:t>
            </a:r>
            <a:r>
              <a:rPr lang="en-ID" sz="2000" dirty="0" err="1"/>
              <a:t>inklusi</a:t>
            </a:r>
            <a:r>
              <a:rPr lang="en-ID" sz="2000" dirty="0"/>
              <a:t> </a:t>
            </a:r>
            <a:r>
              <a:rPr lang="en-ID" sz="2000" dirty="0" err="1"/>
              <a:t>sosial</a:t>
            </a:r>
            <a:endParaRPr lang="en-ID" sz="2000" dirty="0"/>
          </a:p>
          <a:p>
            <a:pPr marL="457200" indent="-457200" algn="just">
              <a:buFont typeface="+mj-lt"/>
              <a:buAutoNum type="arabicPeriod"/>
            </a:pPr>
            <a:r>
              <a:rPr lang="en-ID" sz="2000" dirty="0"/>
              <a:t>GEDSI </a:t>
            </a:r>
            <a:r>
              <a:rPr lang="en-ID" sz="2000" dirty="0" err="1"/>
              <a:t>dalam</a:t>
            </a:r>
            <a:r>
              <a:rPr lang="en-ID" sz="2000" dirty="0"/>
              <a:t> </a:t>
            </a:r>
            <a:r>
              <a:rPr lang="en-ID" sz="2000" dirty="0" err="1"/>
              <a:t>Renstra</a:t>
            </a:r>
            <a:r>
              <a:rPr lang="en-ID" sz="2000" dirty="0"/>
              <a:t> KKP </a:t>
            </a:r>
            <a:r>
              <a:rPr lang="en-ID" sz="2000" dirty="0" err="1"/>
              <a:t>mencakup</a:t>
            </a:r>
            <a:r>
              <a:rPr lang="en-ID" sz="2000" dirty="0"/>
              <a:t> </a:t>
            </a:r>
            <a:r>
              <a:rPr lang="en-ID" sz="2000" dirty="0" err="1"/>
              <a:t>beberapa</a:t>
            </a:r>
            <a:r>
              <a:rPr lang="en-ID" sz="2000" dirty="0"/>
              <a:t> </a:t>
            </a:r>
            <a:r>
              <a:rPr lang="en-ID" sz="2000" dirty="0" err="1"/>
              <a:t>aspek</a:t>
            </a:r>
            <a:r>
              <a:rPr lang="en-ID" sz="2000" dirty="0"/>
              <a:t> </a:t>
            </a:r>
            <a:r>
              <a:rPr lang="en-ID" sz="2000" dirty="0" err="1"/>
              <a:t>utama</a:t>
            </a:r>
            <a:r>
              <a:rPr lang="en-ID" sz="2000" dirty="0"/>
              <a:t>, </a:t>
            </a:r>
            <a:r>
              <a:rPr lang="en-ID" sz="2000" dirty="0" err="1"/>
              <a:t>seperti</a:t>
            </a:r>
            <a:r>
              <a:rPr lang="en-ID" sz="2000" dirty="0"/>
              <a:t>:</a:t>
            </a:r>
          </a:p>
          <a:p>
            <a:pPr marL="719138" indent="-342900" algn="just">
              <a:buAutoNum type="arabicParenBoth"/>
            </a:pPr>
            <a:r>
              <a:rPr lang="en-ID" sz="1800" dirty="0" err="1">
                <a:solidFill>
                  <a:srgbClr val="C00000"/>
                </a:solidFill>
              </a:rPr>
              <a:t>Kesetaraan</a:t>
            </a:r>
            <a:r>
              <a:rPr lang="en-ID" sz="1800" dirty="0">
                <a:solidFill>
                  <a:srgbClr val="C00000"/>
                </a:solidFill>
              </a:rPr>
              <a:t> Gender</a:t>
            </a:r>
            <a:r>
              <a:rPr lang="en-ID" sz="1800" dirty="0"/>
              <a:t>: </a:t>
            </a:r>
            <a:r>
              <a:rPr lang="en-ID" sz="1800" dirty="0" err="1"/>
              <a:t>Meningkatkan</a:t>
            </a:r>
            <a:r>
              <a:rPr lang="en-ID" sz="1800" dirty="0"/>
              <a:t> </a:t>
            </a:r>
            <a:r>
              <a:rPr lang="en-ID" sz="1800" dirty="0" err="1"/>
              <a:t>partisipasi</a:t>
            </a:r>
            <a:r>
              <a:rPr lang="en-ID" sz="1800" dirty="0"/>
              <a:t> </a:t>
            </a:r>
            <a:r>
              <a:rPr lang="en-ID" sz="1800" dirty="0" err="1"/>
              <a:t>perempuan</a:t>
            </a:r>
            <a:r>
              <a:rPr lang="en-ID" sz="1800" dirty="0"/>
              <a:t> </a:t>
            </a:r>
            <a:r>
              <a:rPr lang="en-ID" sz="1800" dirty="0" err="1"/>
              <a:t>dalam</a:t>
            </a:r>
            <a:r>
              <a:rPr lang="en-ID" sz="1800" dirty="0"/>
              <a:t> </a:t>
            </a:r>
            <a:r>
              <a:rPr lang="en-ID" sz="1800" dirty="0" err="1"/>
              <a:t>sektor</a:t>
            </a:r>
            <a:r>
              <a:rPr lang="en-ID" sz="1800" dirty="0"/>
              <a:t> </a:t>
            </a:r>
            <a:r>
              <a:rPr lang="en-ID" sz="1800" dirty="0" err="1"/>
              <a:t>kelautan</a:t>
            </a:r>
            <a:r>
              <a:rPr lang="en-ID" sz="1800" dirty="0"/>
              <a:t> dan </a:t>
            </a:r>
            <a:r>
              <a:rPr lang="en-ID" sz="1800" dirty="0" err="1"/>
              <a:t>perikanan</a:t>
            </a:r>
            <a:r>
              <a:rPr lang="en-ID" sz="1800" dirty="0"/>
              <a:t> </a:t>
            </a:r>
            <a:r>
              <a:rPr lang="en-ID" sz="1800" dirty="0" err="1"/>
              <a:t>serta</a:t>
            </a:r>
            <a:r>
              <a:rPr lang="en-ID" sz="1800" dirty="0"/>
              <a:t> </a:t>
            </a:r>
            <a:r>
              <a:rPr lang="en-ID" sz="1800" dirty="0" err="1"/>
              <a:t>memastikan</a:t>
            </a:r>
            <a:r>
              <a:rPr lang="en-ID" sz="1800" dirty="0"/>
              <a:t> </a:t>
            </a:r>
            <a:r>
              <a:rPr lang="en-ID" sz="1800" dirty="0" err="1"/>
              <a:t>akses</a:t>
            </a:r>
            <a:r>
              <a:rPr lang="en-ID" sz="1800" dirty="0"/>
              <a:t> yang </a:t>
            </a:r>
            <a:r>
              <a:rPr lang="en-ID" sz="1800" dirty="0" err="1"/>
              <a:t>setara</a:t>
            </a:r>
            <a:r>
              <a:rPr lang="en-ID" sz="1800" dirty="0"/>
              <a:t> </a:t>
            </a:r>
            <a:r>
              <a:rPr lang="en-ID" sz="1800" dirty="0" err="1"/>
              <a:t>terhadap</a:t>
            </a:r>
            <a:r>
              <a:rPr lang="en-ID" sz="1800" dirty="0"/>
              <a:t> </a:t>
            </a:r>
            <a:r>
              <a:rPr lang="en-ID" sz="1800" dirty="0" err="1"/>
              <a:t>sumber</a:t>
            </a:r>
            <a:r>
              <a:rPr lang="en-ID" sz="1800" dirty="0"/>
              <a:t> </a:t>
            </a:r>
            <a:r>
              <a:rPr lang="en-ID" sz="1800" dirty="0" err="1"/>
              <a:t>daya</a:t>
            </a:r>
            <a:r>
              <a:rPr lang="en-ID" sz="1800" dirty="0"/>
              <a:t> dan </a:t>
            </a:r>
            <a:r>
              <a:rPr lang="en-ID" sz="1800" dirty="0" err="1"/>
              <a:t>peluang</a:t>
            </a:r>
            <a:r>
              <a:rPr lang="en-ID" sz="1800" dirty="0"/>
              <a:t> </a:t>
            </a:r>
            <a:r>
              <a:rPr lang="en-ID" sz="1800" dirty="0" err="1"/>
              <a:t>ekonomi</a:t>
            </a:r>
            <a:endParaRPr lang="en-ID" sz="1800" dirty="0"/>
          </a:p>
          <a:p>
            <a:pPr marL="719138" indent="-342900" algn="just">
              <a:buAutoNum type="arabicParenBoth"/>
            </a:pPr>
            <a:r>
              <a:rPr lang="en-ID" sz="1800" dirty="0" err="1">
                <a:solidFill>
                  <a:srgbClr val="C00000"/>
                </a:solidFill>
              </a:rPr>
              <a:t>Disabilitas</a:t>
            </a:r>
            <a:r>
              <a:rPr lang="en-ID" sz="1800" dirty="0">
                <a:solidFill>
                  <a:srgbClr val="C00000"/>
                </a:solidFill>
              </a:rPr>
              <a:t>:</a:t>
            </a:r>
            <a:r>
              <a:rPr lang="en-ID" sz="1800" dirty="0"/>
              <a:t> </a:t>
            </a:r>
            <a:r>
              <a:rPr lang="en-ID" sz="1800" dirty="0" err="1"/>
              <a:t>Menyediakan</a:t>
            </a:r>
            <a:r>
              <a:rPr lang="en-ID" sz="1800" dirty="0"/>
              <a:t> </a:t>
            </a:r>
            <a:r>
              <a:rPr lang="en-ID" sz="1800" dirty="0" err="1"/>
              <a:t>aksesibilitas</a:t>
            </a:r>
            <a:r>
              <a:rPr lang="en-ID" sz="1800" dirty="0"/>
              <a:t> </a:t>
            </a:r>
            <a:r>
              <a:rPr lang="en-ID" sz="1800" dirty="0" err="1"/>
              <a:t>bagi</a:t>
            </a:r>
            <a:r>
              <a:rPr lang="en-ID" sz="1800" dirty="0"/>
              <a:t> </a:t>
            </a:r>
            <a:r>
              <a:rPr lang="en-ID" sz="1800" dirty="0" err="1"/>
              <a:t>penyandang</a:t>
            </a:r>
            <a:r>
              <a:rPr lang="en-ID" sz="1800" dirty="0"/>
              <a:t> </a:t>
            </a:r>
            <a:r>
              <a:rPr lang="en-ID" sz="1800" dirty="0" err="1"/>
              <a:t>disabilitas</a:t>
            </a:r>
            <a:r>
              <a:rPr lang="en-ID" sz="1800" dirty="0"/>
              <a:t> </a:t>
            </a:r>
            <a:r>
              <a:rPr lang="en-ID" sz="1800" dirty="0" err="1"/>
              <a:t>dalam</a:t>
            </a:r>
            <a:r>
              <a:rPr lang="en-ID" sz="1800" dirty="0"/>
              <a:t> </a:t>
            </a:r>
            <a:r>
              <a:rPr lang="en-ID" sz="1800" dirty="0" err="1"/>
              <a:t>berbagai</a:t>
            </a:r>
            <a:r>
              <a:rPr lang="en-ID" sz="1800" dirty="0"/>
              <a:t> program dan </a:t>
            </a:r>
            <a:r>
              <a:rPr lang="en-ID" sz="1800" dirty="0" err="1"/>
              <a:t>kebijakan</a:t>
            </a:r>
            <a:r>
              <a:rPr lang="en-ID" sz="1800" dirty="0"/>
              <a:t> KKP</a:t>
            </a:r>
          </a:p>
          <a:p>
            <a:pPr marL="719138" indent="-342900" algn="just">
              <a:buAutoNum type="arabicParenBoth"/>
            </a:pPr>
            <a:r>
              <a:rPr lang="en-ID" sz="1800" dirty="0">
                <a:solidFill>
                  <a:srgbClr val="C00000"/>
                </a:solidFill>
              </a:rPr>
              <a:t>I</a:t>
            </a:r>
            <a:r>
              <a:rPr lang="nn-NO" sz="1800" dirty="0">
                <a:solidFill>
                  <a:srgbClr val="C00000"/>
                </a:solidFill>
              </a:rPr>
              <a:t>nklusi Sosial: </a:t>
            </a:r>
            <a:r>
              <a:rPr lang="nn-NO" sz="1800" dirty="0"/>
              <a:t>Mengurangi kesenjangan sosial dan ekonomi bagi kelompok masyarakat yang selama ini terpinggirkan</a:t>
            </a:r>
            <a:endParaRPr lang="en-ID" sz="1800" dirty="0"/>
          </a:p>
        </p:txBody>
      </p:sp>
      <p:sp>
        <p:nvSpPr>
          <p:cNvPr id="6" name="TextBox 5">
            <a:extLst>
              <a:ext uri="{FF2B5EF4-FFF2-40B4-BE49-F238E27FC236}">
                <a16:creationId xmlns:a16="http://schemas.microsoft.com/office/drawing/2014/main" id="{CAA5AE48-926D-7A61-A170-473F2B153D1E}"/>
              </a:ext>
            </a:extLst>
          </p:cNvPr>
          <p:cNvSpPr txBox="1"/>
          <p:nvPr/>
        </p:nvSpPr>
        <p:spPr>
          <a:xfrm>
            <a:off x="2878667" y="6119336"/>
            <a:ext cx="9138461" cy="738664"/>
          </a:xfrm>
          <a:prstGeom prst="rect">
            <a:avLst/>
          </a:prstGeom>
          <a:solidFill>
            <a:schemeClr val="accent2"/>
          </a:solidFill>
        </p:spPr>
        <p:txBody>
          <a:bodyPr wrap="square">
            <a:spAutoFit/>
          </a:bodyPr>
          <a:lstStyle/>
          <a:p>
            <a:r>
              <a:rPr lang="en-ID" sz="1400" dirty="0" err="1"/>
              <a:t>Peraturan</a:t>
            </a:r>
            <a:r>
              <a:rPr lang="en-ID" sz="1400" dirty="0"/>
              <a:t> Menteri </a:t>
            </a:r>
            <a:r>
              <a:rPr lang="en-ID" sz="1400" dirty="0" err="1"/>
              <a:t>Kelautan</a:t>
            </a:r>
            <a:r>
              <a:rPr lang="en-ID" sz="1400" dirty="0"/>
              <a:t> dan </a:t>
            </a:r>
            <a:r>
              <a:rPr lang="en-ID" sz="1400" dirty="0" err="1"/>
              <a:t>Perikanan</a:t>
            </a:r>
            <a:r>
              <a:rPr lang="en-ID" sz="1400" dirty="0"/>
              <a:t> </a:t>
            </a:r>
            <a:r>
              <a:rPr lang="en-ID" sz="1400" dirty="0" err="1"/>
              <a:t>Nomor</a:t>
            </a:r>
            <a:r>
              <a:rPr lang="en-ID" sz="1400" dirty="0"/>
              <a:t> 43 </a:t>
            </a:r>
            <a:r>
              <a:rPr lang="en-ID" sz="1400" dirty="0" err="1"/>
              <a:t>Tahun</a:t>
            </a:r>
            <a:r>
              <a:rPr lang="en-ID" sz="1400" dirty="0"/>
              <a:t> 2023 </a:t>
            </a:r>
            <a:r>
              <a:rPr lang="en-ID" sz="1400" dirty="0" err="1"/>
              <a:t>tentang</a:t>
            </a:r>
            <a:r>
              <a:rPr lang="en-ID" sz="1400" dirty="0"/>
              <a:t> </a:t>
            </a:r>
            <a:r>
              <a:rPr lang="en-ID" sz="1400" dirty="0" err="1"/>
              <a:t>Pedoman</a:t>
            </a:r>
            <a:r>
              <a:rPr lang="en-ID" sz="1400" dirty="0"/>
              <a:t> </a:t>
            </a:r>
            <a:r>
              <a:rPr lang="en-ID" sz="1400" dirty="0" err="1"/>
              <a:t>Pelaksanaan</a:t>
            </a:r>
            <a:r>
              <a:rPr lang="en-ID" sz="1400" dirty="0"/>
              <a:t> </a:t>
            </a:r>
            <a:r>
              <a:rPr lang="en-ID" sz="1400" dirty="0" err="1"/>
              <a:t>Pengarustamaan</a:t>
            </a:r>
            <a:r>
              <a:rPr lang="en-ID" sz="1400" dirty="0"/>
              <a:t> Gender di </a:t>
            </a:r>
            <a:r>
              <a:rPr lang="en-ID" sz="1400" dirty="0" err="1"/>
              <a:t>Lingkungan</a:t>
            </a:r>
            <a:r>
              <a:rPr lang="en-ID" sz="1400" dirty="0"/>
              <a:t> KKP dan </a:t>
            </a:r>
            <a:r>
              <a:rPr lang="en-ID" sz="1400" dirty="0" err="1"/>
              <a:t>Peraturan</a:t>
            </a:r>
            <a:r>
              <a:rPr lang="en-ID" sz="1400" dirty="0"/>
              <a:t> Menteri </a:t>
            </a:r>
            <a:r>
              <a:rPr lang="en-ID" sz="1400" dirty="0" err="1"/>
              <a:t>Kelautan</a:t>
            </a:r>
            <a:r>
              <a:rPr lang="en-ID" sz="1400" dirty="0"/>
              <a:t> dan </a:t>
            </a:r>
            <a:r>
              <a:rPr lang="en-ID" sz="1400" dirty="0" err="1"/>
              <a:t>Perikanan</a:t>
            </a:r>
            <a:r>
              <a:rPr lang="en-ID" sz="1400" dirty="0"/>
              <a:t> </a:t>
            </a:r>
            <a:r>
              <a:rPr lang="en-ID" sz="1400" dirty="0" err="1"/>
              <a:t>Nomor</a:t>
            </a:r>
            <a:r>
              <a:rPr lang="en-ID" sz="1400" dirty="0"/>
              <a:t> 51 </a:t>
            </a:r>
            <a:r>
              <a:rPr lang="en-ID" sz="1400" dirty="0" err="1"/>
              <a:t>Tahun</a:t>
            </a:r>
            <a:r>
              <a:rPr lang="en-ID" sz="1400" dirty="0"/>
              <a:t> 2016 </a:t>
            </a:r>
            <a:r>
              <a:rPr lang="en-ID" sz="1400" dirty="0" err="1"/>
              <a:t>tentang</a:t>
            </a:r>
            <a:r>
              <a:rPr lang="en-ID" sz="1400" dirty="0"/>
              <a:t> </a:t>
            </a:r>
            <a:r>
              <a:rPr lang="en-ID" sz="1400" dirty="0" err="1"/>
              <a:t>Pedoman</a:t>
            </a:r>
            <a:r>
              <a:rPr lang="en-ID" sz="1400" dirty="0"/>
              <a:t> </a:t>
            </a:r>
            <a:r>
              <a:rPr lang="en-ID" sz="1400" dirty="0" err="1"/>
              <a:t>Pemetaan</a:t>
            </a:r>
            <a:r>
              <a:rPr lang="en-ID" sz="1400" dirty="0"/>
              <a:t> </a:t>
            </a:r>
            <a:r>
              <a:rPr lang="en-ID" sz="1400" dirty="0" err="1"/>
              <a:t>Pelaksanaan</a:t>
            </a:r>
            <a:r>
              <a:rPr lang="en-ID" sz="1400" dirty="0"/>
              <a:t> </a:t>
            </a:r>
            <a:r>
              <a:rPr lang="en-ID" sz="1400" dirty="0" err="1"/>
              <a:t>Pengarustamaan</a:t>
            </a:r>
            <a:r>
              <a:rPr lang="en-ID" sz="1400" dirty="0"/>
              <a:t> Gender </a:t>
            </a:r>
            <a:r>
              <a:rPr lang="en-ID" sz="1400" dirty="0" err="1"/>
              <a:t>Bidang</a:t>
            </a:r>
            <a:r>
              <a:rPr lang="en-ID" sz="1400" dirty="0"/>
              <a:t> </a:t>
            </a:r>
            <a:r>
              <a:rPr lang="en-ID" sz="1400" dirty="0" err="1"/>
              <a:t>Kelautan</a:t>
            </a:r>
            <a:r>
              <a:rPr lang="en-ID" sz="1400" dirty="0"/>
              <a:t> dan </a:t>
            </a:r>
            <a:r>
              <a:rPr lang="en-ID" sz="1400" dirty="0" err="1"/>
              <a:t>Perikanan</a:t>
            </a:r>
            <a:r>
              <a:rPr lang="en-ID" sz="1400" dirty="0"/>
              <a:t> di Daerah.</a:t>
            </a:r>
          </a:p>
        </p:txBody>
      </p:sp>
    </p:spTree>
    <p:extLst>
      <p:ext uri="{BB962C8B-B14F-4D97-AF65-F5344CB8AC3E}">
        <p14:creationId xmlns:p14="http://schemas.microsoft.com/office/powerpoint/2010/main" val="3660798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AD0A0-4131-8C81-04EC-B8156B6E62DA}"/>
            </a:ext>
          </a:extLst>
        </p:cNvPr>
        <p:cNvGrpSpPr/>
        <p:nvPr/>
      </p:nvGrpSpPr>
      <p:grpSpPr>
        <a:xfrm>
          <a:off x="0" y="0"/>
          <a:ext cx="0" cy="0"/>
          <a:chOff x="0" y="0"/>
          <a:chExt cx="0" cy="0"/>
        </a:xfrm>
      </p:grpSpPr>
      <p:pic>
        <p:nvPicPr>
          <p:cNvPr id="2" name="Google Shape;198;p10">
            <a:extLst>
              <a:ext uri="{FF2B5EF4-FFF2-40B4-BE49-F238E27FC236}">
                <a16:creationId xmlns:a16="http://schemas.microsoft.com/office/drawing/2014/main" id="{50F5B1C4-4565-BD73-9B10-C29F8644C07C}"/>
              </a:ext>
            </a:extLst>
          </p:cNvPr>
          <p:cNvPicPr preferRelativeResize="0"/>
          <p:nvPr/>
        </p:nvPicPr>
        <p:blipFill rotWithShape="1">
          <a:blip r:embed="rId3">
            <a:alphaModFix/>
          </a:blip>
          <a:srcRect/>
          <a:stretch/>
        </p:blipFill>
        <p:spPr>
          <a:xfrm>
            <a:off x="-1" y="0"/>
            <a:ext cx="2751083" cy="945469"/>
          </a:xfrm>
          <a:prstGeom prst="rect">
            <a:avLst/>
          </a:prstGeom>
          <a:noFill/>
          <a:ln>
            <a:noFill/>
          </a:ln>
        </p:spPr>
      </p:pic>
      <p:sp>
        <p:nvSpPr>
          <p:cNvPr id="3" name="Title 1">
            <a:extLst>
              <a:ext uri="{FF2B5EF4-FFF2-40B4-BE49-F238E27FC236}">
                <a16:creationId xmlns:a16="http://schemas.microsoft.com/office/drawing/2014/main" id="{A4F67C1F-51AA-9EA4-E565-07258C3FFFA8}"/>
              </a:ext>
            </a:extLst>
          </p:cNvPr>
          <p:cNvSpPr>
            <a:spLocks noGrp="1"/>
          </p:cNvSpPr>
          <p:nvPr>
            <p:ph type="title"/>
          </p:nvPr>
        </p:nvSpPr>
        <p:spPr>
          <a:xfrm>
            <a:off x="2751082" y="186046"/>
            <a:ext cx="7976185" cy="543999"/>
          </a:xfrm>
          <a:solidFill>
            <a:schemeClr val="accent1">
              <a:lumMod val="40000"/>
              <a:lumOff val="60000"/>
            </a:schemeClr>
          </a:solidFill>
        </p:spPr>
        <p:txBody>
          <a:bodyPr>
            <a:normAutofit fontScale="90000"/>
          </a:bodyPr>
          <a:lstStyle/>
          <a:p>
            <a:pPr algn="ctr"/>
            <a:br>
              <a:rPr lang="fi-FI" sz="2900" b="1" dirty="0">
                <a:latin typeface="Quattrocento Sans" panose="020B0502050000020003" pitchFamily="34" charset="0"/>
              </a:rPr>
            </a:br>
            <a:r>
              <a:rPr lang="fi-FI" sz="2900" b="1" dirty="0">
                <a:latin typeface="Segoe UI Black" panose="020B0A02040204020203" pitchFamily="34" charset="0"/>
                <a:ea typeface="Segoe UI Black" panose="020B0A02040204020203" pitchFamily="34" charset="0"/>
              </a:rPr>
              <a:t>Urgensi Matrik GESIAP Dalam IISAP</a:t>
            </a:r>
            <a:br>
              <a:rPr lang="fi-FI" sz="2900" b="1" dirty="0">
                <a:latin typeface="Segoe UI Black" panose="020B0A02040204020203" pitchFamily="34" charset="0"/>
                <a:ea typeface="Segoe UI Black" panose="020B0A02040204020203" pitchFamily="34" charset="0"/>
              </a:rPr>
            </a:br>
            <a:endParaRPr lang="en-ID" sz="2900" b="1" dirty="0">
              <a:latin typeface="Segoe UI Black" panose="020B0A02040204020203" pitchFamily="34" charset="0"/>
              <a:ea typeface="Segoe UI Black" panose="020B0A02040204020203" pitchFamily="34" charset="0"/>
            </a:endParaRPr>
          </a:p>
        </p:txBody>
      </p:sp>
      <p:pic>
        <p:nvPicPr>
          <p:cNvPr id="4" name="Picture 4" descr="ADB forecasts solid, slightly lower growth in developing Asia | ABS-CBN ...">
            <a:extLst>
              <a:ext uri="{FF2B5EF4-FFF2-40B4-BE49-F238E27FC236}">
                <a16:creationId xmlns:a16="http://schemas.microsoft.com/office/drawing/2014/main" id="{57FE6CB0-F624-649D-7931-1E151E8992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70903" y="0"/>
            <a:ext cx="1296161" cy="863652"/>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a:extLst>
              <a:ext uri="{FF2B5EF4-FFF2-40B4-BE49-F238E27FC236}">
                <a16:creationId xmlns:a16="http://schemas.microsoft.com/office/drawing/2014/main" id="{79D9D323-5634-8311-8366-0D17D7991355}"/>
              </a:ext>
            </a:extLst>
          </p:cNvPr>
          <p:cNvSpPr/>
          <p:nvPr/>
        </p:nvSpPr>
        <p:spPr>
          <a:xfrm>
            <a:off x="7211068" y="1436262"/>
            <a:ext cx="2751667" cy="943506"/>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err="1">
                <a:solidFill>
                  <a:schemeClr val="tx1"/>
                </a:solidFill>
              </a:rPr>
              <a:t>Kelompok</a:t>
            </a:r>
            <a:r>
              <a:rPr lang="en-US" b="1" dirty="0">
                <a:solidFill>
                  <a:schemeClr val="tx1"/>
                </a:solidFill>
              </a:rPr>
              <a:t> Target</a:t>
            </a:r>
            <a:endParaRPr lang="en-ID" b="1" dirty="0">
              <a:solidFill>
                <a:schemeClr val="tx1"/>
              </a:solidFill>
            </a:endParaRPr>
          </a:p>
        </p:txBody>
      </p:sp>
      <p:sp>
        <p:nvSpPr>
          <p:cNvPr id="25" name="Rectangle 24">
            <a:extLst>
              <a:ext uri="{FF2B5EF4-FFF2-40B4-BE49-F238E27FC236}">
                <a16:creationId xmlns:a16="http://schemas.microsoft.com/office/drawing/2014/main" id="{D9CC0E69-6C99-20C2-AD87-68C839DDB974}"/>
              </a:ext>
            </a:extLst>
          </p:cNvPr>
          <p:cNvSpPr/>
          <p:nvPr/>
        </p:nvSpPr>
        <p:spPr>
          <a:xfrm>
            <a:off x="7211068" y="2765814"/>
            <a:ext cx="2751667" cy="943506"/>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Target 1-21</a:t>
            </a:r>
          </a:p>
          <a:p>
            <a:pPr algn="ctr"/>
            <a:r>
              <a:rPr lang="en-US" dirty="0" err="1"/>
              <a:t>Aktivitas</a:t>
            </a:r>
            <a:r>
              <a:rPr lang="en-US" dirty="0"/>
              <a:t> 1-7</a:t>
            </a:r>
            <a:endParaRPr lang="en-ID" dirty="0"/>
          </a:p>
        </p:txBody>
      </p:sp>
      <p:sp>
        <p:nvSpPr>
          <p:cNvPr id="26" name="Rectangle 25">
            <a:extLst>
              <a:ext uri="{FF2B5EF4-FFF2-40B4-BE49-F238E27FC236}">
                <a16:creationId xmlns:a16="http://schemas.microsoft.com/office/drawing/2014/main" id="{0A859223-8D98-50C9-ACB8-75FC867F2534}"/>
              </a:ext>
            </a:extLst>
          </p:cNvPr>
          <p:cNvSpPr/>
          <p:nvPr/>
        </p:nvSpPr>
        <p:spPr>
          <a:xfrm>
            <a:off x="7277508" y="4166210"/>
            <a:ext cx="2751667" cy="1446492"/>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b="1" i="0" dirty="0">
                <a:solidFill>
                  <a:srgbClr val="000000"/>
                </a:solidFill>
                <a:effectLst/>
                <a:latin typeface="Helvetica Neue"/>
              </a:rPr>
              <a:t>Jenis-Jenis Kegiatan</a:t>
            </a:r>
          </a:p>
          <a:p>
            <a:r>
              <a:rPr lang="sv-SE" b="1" dirty="0">
                <a:solidFill>
                  <a:srgbClr val="000000"/>
                </a:solidFill>
                <a:latin typeface="Helvetica Neue"/>
              </a:rPr>
              <a:t>Penganggaran</a:t>
            </a:r>
            <a:endParaRPr lang="en-ID" b="1" dirty="0">
              <a:solidFill>
                <a:schemeClr val="tx1"/>
              </a:solidFill>
            </a:endParaRPr>
          </a:p>
        </p:txBody>
      </p:sp>
      <p:sp>
        <p:nvSpPr>
          <p:cNvPr id="27" name="Arrow: Right 26">
            <a:extLst>
              <a:ext uri="{FF2B5EF4-FFF2-40B4-BE49-F238E27FC236}">
                <a16:creationId xmlns:a16="http://schemas.microsoft.com/office/drawing/2014/main" id="{4D8CC606-9ECC-4840-7467-0654DC6F4527}"/>
              </a:ext>
            </a:extLst>
          </p:cNvPr>
          <p:cNvSpPr/>
          <p:nvPr/>
        </p:nvSpPr>
        <p:spPr>
          <a:xfrm rot="16200000">
            <a:off x="8448902" y="2422574"/>
            <a:ext cx="275997" cy="21336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8" name="Arrow: Right 27">
            <a:extLst>
              <a:ext uri="{FF2B5EF4-FFF2-40B4-BE49-F238E27FC236}">
                <a16:creationId xmlns:a16="http://schemas.microsoft.com/office/drawing/2014/main" id="{1F9DD211-CC06-5897-9331-F603EA485408}"/>
              </a:ext>
            </a:extLst>
          </p:cNvPr>
          <p:cNvSpPr/>
          <p:nvPr/>
        </p:nvSpPr>
        <p:spPr>
          <a:xfrm>
            <a:off x="6862552" y="3085985"/>
            <a:ext cx="382046" cy="18069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9" name="Arrow: Right 28">
            <a:extLst>
              <a:ext uri="{FF2B5EF4-FFF2-40B4-BE49-F238E27FC236}">
                <a16:creationId xmlns:a16="http://schemas.microsoft.com/office/drawing/2014/main" id="{93E0FE89-DE98-DCDF-7AB7-3D963D5F2EF0}"/>
              </a:ext>
            </a:extLst>
          </p:cNvPr>
          <p:cNvSpPr/>
          <p:nvPr/>
        </p:nvSpPr>
        <p:spPr>
          <a:xfrm rot="16200000">
            <a:off x="8406460" y="3804770"/>
            <a:ext cx="254000" cy="23976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 name="Rectangle 7">
            <a:extLst>
              <a:ext uri="{FF2B5EF4-FFF2-40B4-BE49-F238E27FC236}">
                <a16:creationId xmlns:a16="http://schemas.microsoft.com/office/drawing/2014/main" id="{3EABB522-7EDE-11E1-2073-D8428BB1BEC4}"/>
              </a:ext>
            </a:extLst>
          </p:cNvPr>
          <p:cNvSpPr/>
          <p:nvPr/>
        </p:nvSpPr>
        <p:spPr>
          <a:xfrm>
            <a:off x="10300807" y="3009862"/>
            <a:ext cx="1857597" cy="943506"/>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Indikator</a:t>
            </a:r>
            <a:r>
              <a:rPr lang="en-US" dirty="0"/>
              <a:t> </a:t>
            </a:r>
            <a:r>
              <a:rPr lang="en-US" dirty="0" err="1"/>
              <a:t>Keberhasilan</a:t>
            </a:r>
            <a:r>
              <a:rPr lang="en-US" dirty="0"/>
              <a:t> IISAP</a:t>
            </a:r>
            <a:endParaRPr lang="en-ID" dirty="0"/>
          </a:p>
        </p:txBody>
      </p:sp>
      <p:sp>
        <p:nvSpPr>
          <p:cNvPr id="10" name="Arrow: Right 9">
            <a:extLst>
              <a:ext uri="{FF2B5EF4-FFF2-40B4-BE49-F238E27FC236}">
                <a16:creationId xmlns:a16="http://schemas.microsoft.com/office/drawing/2014/main" id="{0C835CCF-F238-258F-9E3E-96FA2DDEF19B}"/>
              </a:ext>
            </a:extLst>
          </p:cNvPr>
          <p:cNvSpPr/>
          <p:nvPr/>
        </p:nvSpPr>
        <p:spPr>
          <a:xfrm rot="21423605">
            <a:off x="9967544" y="3224803"/>
            <a:ext cx="327278" cy="19593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 name="Arrow: Right 10">
            <a:extLst>
              <a:ext uri="{FF2B5EF4-FFF2-40B4-BE49-F238E27FC236}">
                <a16:creationId xmlns:a16="http://schemas.microsoft.com/office/drawing/2014/main" id="{A86170D8-ECCC-378C-912C-8041514A1894}"/>
              </a:ext>
            </a:extLst>
          </p:cNvPr>
          <p:cNvSpPr/>
          <p:nvPr/>
        </p:nvSpPr>
        <p:spPr>
          <a:xfrm rot="10800000">
            <a:off x="5054831" y="2667814"/>
            <a:ext cx="410634" cy="1778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23" name="Picture 22">
            <a:extLst>
              <a:ext uri="{FF2B5EF4-FFF2-40B4-BE49-F238E27FC236}">
                <a16:creationId xmlns:a16="http://schemas.microsoft.com/office/drawing/2014/main" id="{5CE87E79-3B0C-6F3D-3B0C-BAF812D58A24}"/>
              </a:ext>
            </a:extLst>
          </p:cNvPr>
          <p:cNvPicPr>
            <a:picLocks noChangeAspect="1"/>
          </p:cNvPicPr>
          <p:nvPr/>
        </p:nvPicPr>
        <p:blipFill>
          <a:blip r:embed="rId5"/>
          <a:stretch>
            <a:fillRect/>
          </a:stretch>
        </p:blipFill>
        <p:spPr>
          <a:xfrm>
            <a:off x="1938069" y="2650880"/>
            <a:ext cx="426757" cy="219475"/>
          </a:xfrm>
          <a:prstGeom prst="rect">
            <a:avLst/>
          </a:prstGeom>
        </p:spPr>
      </p:pic>
      <p:sp>
        <p:nvSpPr>
          <p:cNvPr id="32" name="Arrow: Right 31">
            <a:extLst>
              <a:ext uri="{FF2B5EF4-FFF2-40B4-BE49-F238E27FC236}">
                <a16:creationId xmlns:a16="http://schemas.microsoft.com/office/drawing/2014/main" id="{C211D725-53A7-9E7B-5100-52F3FE7FDFFF}"/>
              </a:ext>
            </a:extLst>
          </p:cNvPr>
          <p:cNvSpPr/>
          <p:nvPr/>
        </p:nvSpPr>
        <p:spPr>
          <a:xfrm rot="5400000">
            <a:off x="3561993" y="4051753"/>
            <a:ext cx="251438" cy="16098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33" name="Picture 32">
            <a:extLst>
              <a:ext uri="{FF2B5EF4-FFF2-40B4-BE49-F238E27FC236}">
                <a16:creationId xmlns:a16="http://schemas.microsoft.com/office/drawing/2014/main" id="{169C05ED-A139-FCA3-9CA6-32CB39CAACA8}"/>
              </a:ext>
            </a:extLst>
          </p:cNvPr>
          <p:cNvPicPr>
            <a:picLocks noChangeAspect="1"/>
          </p:cNvPicPr>
          <p:nvPr/>
        </p:nvPicPr>
        <p:blipFill>
          <a:blip r:embed="rId6"/>
          <a:stretch>
            <a:fillRect/>
          </a:stretch>
        </p:blipFill>
        <p:spPr>
          <a:xfrm rot="10800000">
            <a:off x="3467825" y="2513327"/>
            <a:ext cx="195089" cy="268247"/>
          </a:xfrm>
          <a:prstGeom prst="rect">
            <a:avLst/>
          </a:prstGeom>
        </p:spPr>
      </p:pic>
      <p:sp>
        <p:nvSpPr>
          <p:cNvPr id="34" name="Rectangle 33">
            <a:extLst>
              <a:ext uri="{FF2B5EF4-FFF2-40B4-BE49-F238E27FC236}">
                <a16:creationId xmlns:a16="http://schemas.microsoft.com/office/drawing/2014/main" id="{45A9C56F-F320-167D-E813-895190E09F94}"/>
              </a:ext>
            </a:extLst>
          </p:cNvPr>
          <p:cNvSpPr/>
          <p:nvPr/>
        </p:nvSpPr>
        <p:spPr>
          <a:xfrm>
            <a:off x="279401" y="5527061"/>
            <a:ext cx="6304066" cy="1162527"/>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AutoNum type="arabicPeriod"/>
            </a:pPr>
            <a:r>
              <a:rPr lang="sv-SE" b="1" i="0" dirty="0">
                <a:solidFill>
                  <a:srgbClr val="000000"/>
                </a:solidFill>
                <a:effectLst/>
                <a:latin typeface="Helvetica Neue"/>
              </a:rPr>
              <a:t>Salah Satu Penentu Keberhasilan Proyek IISAP</a:t>
            </a:r>
          </a:p>
          <a:p>
            <a:pPr marL="342900" indent="-342900">
              <a:buAutoNum type="arabicPeriod"/>
            </a:pPr>
            <a:r>
              <a:rPr lang="sv-SE" b="1" dirty="0">
                <a:solidFill>
                  <a:srgbClr val="000000"/>
                </a:solidFill>
                <a:latin typeface="Helvetica Neue"/>
              </a:rPr>
              <a:t>Menyokong Kinerja Kementerian KKP</a:t>
            </a:r>
          </a:p>
          <a:p>
            <a:pPr marL="342900" indent="-342900">
              <a:buAutoNum type="arabicPeriod"/>
            </a:pPr>
            <a:r>
              <a:rPr lang="sv-SE" b="1" i="1" dirty="0">
                <a:solidFill>
                  <a:srgbClr val="000000"/>
                </a:solidFill>
                <a:latin typeface="Helvetica Neue"/>
              </a:rPr>
              <a:t>Lesson Learned </a:t>
            </a:r>
            <a:r>
              <a:rPr lang="sv-SE" b="1" dirty="0">
                <a:solidFill>
                  <a:srgbClr val="000000"/>
                </a:solidFill>
                <a:latin typeface="Helvetica Neue"/>
              </a:rPr>
              <a:t>Untuk Proyek Serupa </a:t>
            </a:r>
            <a:endParaRPr lang="en-ID" b="1" dirty="0">
              <a:solidFill>
                <a:schemeClr val="tx1"/>
              </a:solidFill>
            </a:endParaRPr>
          </a:p>
        </p:txBody>
      </p:sp>
      <p:grpSp>
        <p:nvGrpSpPr>
          <p:cNvPr id="30" name="Group 29">
            <a:extLst>
              <a:ext uri="{FF2B5EF4-FFF2-40B4-BE49-F238E27FC236}">
                <a16:creationId xmlns:a16="http://schemas.microsoft.com/office/drawing/2014/main" id="{51BC41B4-2929-FC0A-1CD4-651F12B79310}"/>
              </a:ext>
            </a:extLst>
          </p:cNvPr>
          <p:cNvGrpSpPr/>
          <p:nvPr/>
        </p:nvGrpSpPr>
        <p:grpSpPr>
          <a:xfrm>
            <a:off x="178056" y="730045"/>
            <a:ext cx="6654800" cy="4659463"/>
            <a:chOff x="312620" y="1310177"/>
            <a:chExt cx="6654800" cy="4659463"/>
          </a:xfrm>
          <a:solidFill>
            <a:schemeClr val="accent2"/>
          </a:solidFill>
        </p:grpSpPr>
        <p:sp>
          <p:nvSpPr>
            <p:cNvPr id="22" name="Oval 21">
              <a:extLst>
                <a:ext uri="{FF2B5EF4-FFF2-40B4-BE49-F238E27FC236}">
                  <a16:creationId xmlns:a16="http://schemas.microsoft.com/office/drawing/2014/main" id="{CC036861-51EA-3865-C0A0-18FADF3CD25C}"/>
                </a:ext>
              </a:extLst>
            </p:cNvPr>
            <p:cNvSpPr/>
            <p:nvPr/>
          </p:nvSpPr>
          <p:spPr>
            <a:xfrm>
              <a:off x="312620" y="1310177"/>
              <a:ext cx="6654800" cy="4659463"/>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Rectangle 5">
              <a:extLst>
                <a:ext uri="{FF2B5EF4-FFF2-40B4-BE49-F238E27FC236}">
                  <a16:creationId xmlns:a16="http://schemas.microsoft.com/office/drawing/2014/main" id="{EF9135CB-7EB4-8061-F565-0C566EEAFF55}"/>
                </a:ext>
              </a:extLst>
            </p:cNvPr>
            <p:cNvSpPr/>
            <p:nvPr/>
          </p:nvSpPr>
          <p:spPr>
            <a:xfrm>
              <a:off x="2404533" y="2756159"/>
              <a:ext cx="2616200" cy="2015066"/>
            </a:xfrm>
            <a:prstGeom prst="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K</a:t>
              </a:r>
              <a:endParaRPr lang="en-ID" dirty="0"/>
            </a:p>
          </p:txBody>
        </p:sp>
        <p:sp>
          <p:nvSpPr>
            <p:cNvPr id="5" name="Oval 4">
              <a:extLst>
                <a:ext uri="{FF2B5EF4-FFF2-40B4-BE49-F238E27FC236}">
                  <a16:creationId xmlns:a16="http://schemas.microsoft.com/office/drawing/2014/main" id="{390FC313-F5B2-6566-8462-5FF7732ADA29}"/>
                </a:ext>
              </a:extLst>
            </p:cNvPr>
            <p:cNvSpPr/>
            <p:nvPr/>
          </p:nvSpPr>
          <p:spPr>
            <a:xfrm>
              <a:off x="3064933" y="3333803"/>
              <a:ext cx="1210734" cy="956734"/>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PAM</a:t>
              </a:r>
            </a:p>
            <a:p>
              <a:pPr algn="ctr"/>
              <a:r>
                <a:rPr lang="en-US" dirty="0"/>
                <a:t>IISAP</a:t>
              </a:r>
              <a:endParaRPr lang="en-ID" dirty="0"/>
            </a:p>
          </p:txBody>
        </p:sp>
        <p:sp>
          <p:nvSpPr>
            <p:cNvPr id="7" name="Rectangle 6">
              <a:extLst>
                <a:ext uri="{FF2B5EF4-FFF2-40B4-BE49-F238E27FC236}">
                  <a16:creationId xmlns:a16="http://schemas.microsoft.com/office/drawing/2014/main" id="{79DD1CEC-27B4-36D2-D5D4-87109EA9AC2A}"/>
                </a:ext>
              </a:extLst>
            </p:cNvPr>
            <p:cNvSpPr/>
            <p:nvPr/>
          </p:nvSpPr>
          <p:spPr>
            <a:xfrm>
              <a:off x="2404534" y="2791937"/>
              <a:ext cx="2590800" cy="301522"/>
            </a:xfrm>
            <a:prstGeom prst="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DMF</a:t>
              </a:r>
              <a:endParaRPr lang="en-ID" dirty="0"/>
            </a:p>
          </p:txBody>
        </p:sp>
        <p:sp>
          <p:nvSpPr>
            <p:cNvPr id="9" name="Rectangle 8">
              <a:extLst>
                <a:ext uri="{FF2B5EF4-FFF2-40B4-BE49-F238E27FC236}">
                  <a16:creationId xmlns:a16="http://schemas.microsoft.com/office/drawing/2014/main" id="{4F342A43-7DDB-0683-5B6B-4BA2A1B23B18}"/>
                </a:ext>
              </a:extLst>
            </p:cNvPr>
            <p:cNvSpPr/>
            <p:nvPr/>
          </p:nvSpPr>
          <p:spPr>
            <a:xfrm>
              <a:off x="2404533" y="4483359"/>
              <a:ext cx="2616200" cy="287866"/>
            </a:xfrm>
            <a:prstGeom prst="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Matrik GESIAP</a:t>
              </a:r>
              <a:endParaRPr lang="en-ID" dirty="0"/>
            </a:p>
          </p:txBody>
        </p:sp>
        <p:sp>
          <p:nvSpPr>
            <p:cNvPr id="12" name="Rectangle 11">
              <a:extLst>
                <a:ext uri="{FF2B5EF4-FFF2-40B4-BE49-F238E27FC236}">
                  <a16:creationId xmlns:a16="http://schemas.microsoft.com/office/drawing/2014/main" id="{56B81D68-A2A0-0213-8050-F731C58AB646}"/>
                </a:ext>
              </a:extLst>
            </p:cNvPr>
            <p:cNvSpPr/>
            <p:nvPr/>
          </p:nvSpPr>
          <p:spPr>
            <a:xfrm>
              <a:off x="5431096" y="2715761"/>
              <a:ext cx="1286934" cy="296333"/>
            </a:xfrm>
            <a:prstGeom prst="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Output 3</a:t>
              </a:r>
              <a:endParaRPr lang="en-ID" dirty="0"/>
            </a:p>
          </p:txBody>
        </p:sp>
        <p:sp>
          <p:nvSpPr>
            <p:cNvPr id="13" name="Rectangle 12">
              <a:extLst>
                <a:ext uri="{FF2B5EF4-FFF2-40B4-BE49-F238E27FC236}">
                  <a16:creationId xmlns:a16="http://schemas.microsoft.com/office/drawing/2014/main" id="{4755E6FD-585A-5EE8-2806-7644B05D55F4}"/>
                </a:ext>
              </a:extLst>
            </p:cNvPr>
            <p:cNvSpPr/>
            <p:nvPr/>
          </p:nvSpPr>
          <p:spPr>
            <a:xfrm>
              <a:off x="570441" y="2735169"/>
              <a:ext cx="1286934" cy="296333"/>
            </a:xfrm>
            <a:prstGeom prst="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Output 1</a:t>
              </a:r>
              <a:endParaRPr lang="en-ID" dirty="0"/>
            </a:p>
          </p:txBody>
        </p:sp>
        <p:sp>
          <p:nvSpPr>
            <p:cNvPr id="14" name="Rectangle 13">
              <a:extLst>
                <a:ext uri="{FF2B5EF4-FFF2-40B4-BE49-F238E27FC236}">
                  <a16:creationId xmlns:a16="http://schemas.microsoft.com/office/drawing/2014/main" id="{3ED65F7F-5DF5-5978-97E5-0BEC3BF8CA84}"/>
                </a:ext>
              </a:extLst>
            </p:cNvPr>
            <p:cNvSpPr/>
            <p:nvPr/>
          </p:nvSpPr>
          <p:spPr>
            <a:xfrm>
              <a:off x="627064" y="4504784"/>
              <a:ext cx="1286934" cy="296333"/>
            </a:xfrm>
            <a:prstGeom prst="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Output 2</a:t>
              </a:r>
              <a:endParaRPr lang="en-ID" dirty="0"/>
            </a:p>
          </p:txBody>
        </p:sp>
        <p:sp>
          <p:nvSpPr>
            <p:cNvPr id="15" name="Rectangle 14">
              <a:extLst>
                <a:ext uri="{FF2B5EF4-FFF2-40B4-BE49-F238E27FC236}">
                  <a16:creationId xmlns:a16="http://schemas.microsoft.com/office/drawing/2014/main" id="{88A341F5-FFFE-7554-E4FE-62958F7B47E2}"/>
                </a:ext>
              </a:extLst>
            </p:cNvPr>
            <p:cNvSpPr/>
            <p:nvPr/>
          </p:nvSpPr>
          <p:spPr>
            <a:xfrm>
              <a:off x="5364691" y="4446547"/>
              <a:ext cx="1286934" cy="296333"/>
            </a:xfrm>
            <a:prstGeom prst="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PMA</a:t>
              </a:r>
              <a:endParaRPr lang="en-ID" dirty="0"/>
            </a:p>
          </p:txBody>
        </p:sp>
        <p:sp>
          <p:nvSpPr>
            <p:cNvPr id="18" name="Arrow: Right 17">
              <a:extLst>
                <a:ext uri="{FF2B5EF4-FFF2-40B4-BE49-F238E27FC236}">
                  <a16:creationId xmlns:a16="http://schemas.microsoft.com/office/drawing/2014/main" id="{56075BA3-FA07-E7F6-10B9-489754CDDCC4}"/>
                </a:ext>
              </a:extLst>
            </p:cNvPr>
            <p:cNvSpPr/>
            <p:nvPr/>
          </p:nvSpPr>
          <p:spPr>
            <a:xfrm rot="10800000">
              <a:off x="4988336" y="4560498"/>
              <a:ext cx="410634" cy="177800"/>
            </a:xfrm>
            <a:prstGeom prs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9" name="Arrow: Right 18">
              <a:extLst>
                <a:ext uri="{FF2B5EF4-FFF2-40B4-BE49-F238E27FC236}">
                  <a16:creationId xmlns:a16="http://schemas.microsoft.com/office/drawing/2014/main" id="{7B7472DC-2698-D33B-69D1-B05C725A734E}"/>
                </a:ext>
              </a:extLst>
            </p:cNvPr>
            <p:cNvSpPr/>
            <p:nvPr/>
          </p:nvSpPr>
          <p:spPr>
            <a:xfrm>
              <a:off x="1964203" y="4560498"/>
              <a:ext cx="410634" cy="177800"/>
            </a:xfrm>
            <a:prstGeom prs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grpSp>
      <p:sp>
        <p:nvSpPr>
          <p:cNvPr id="35" name="Arrow: Right 34">
            <a:extLst>
              <a:ext uri="{FF2B5EF4-FFF2-40B4-BE49-F238E27FC236}">
                <a16:creationId xmlns:a16="http://schemas.microsoft.com/office/drawing/2014/main" id="{FD46000A-AC2F-9009-D13B-65B7FF167943}"/>
              </a:ext>
            </a:extLst>
          </p:cNvPr>
          <p:cNvSpPr/>
          <p:nvPr/>
        </p:nvSpPr>
        <p:spPr>
          <a:xfrm>
            <a:off x="1815262" y="2273570"/>
            <a:ext cx="410634" cy="177800"/>
          </a:xfrm>
          <a:prstGeom prs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6" name="Arrow: Right 35">
            <a:extLst>
              <a:ext uri="{FF2B5EF4-FFF2-40B4-BE49-F238E27FC236}">
                <a16:creationId xmlns:a16="http://schemas.microsoft.com/office/drawing/2014/main" id="{BA02B91F-97DF-B343-30BE-6A08FCFC0657}"/>
              </a:ext>
            </a:extLst>
          </p:cNvPr>
          <p:cNvSpPr/>
          <p:nvPr/>
        </p:nvSpPr>
        <p:spPr>
          <a:xfrm rot="10800000">
            <a:off x="4915865" y="2227736"/>
            <a:ext cx="410634" cy="177800"/>
          </a:xfrm>
          <a:prstGeom prs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3326068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92237-9412-F3AE-19D1-32B7ED6C16A9}"/>
            </a:ext>
          </a:extLst>
        </p:cNvPr>
        <p:cNvGrpSpPr/>
        <p:nvPr/>
      </p:nvGrpSpPr>
      <p:grpSpPr>
        <a:xfrm>
          <a:off x="0" y="0"/>
          <a:ext cx="0" cy="0"/>
          <a:chOff x="0" y="0"/>
          <a:chExt cx="0" cy="0"/>
        </a:xfrm>
      </p:grpSpPr>
      <p:pic>
        <p:nvPicPr>
          <p:cNvPr id="2" name="Google Shape;198;p10">
            <a:extLst>
              <a:ext uri="{FF2B5EF4-FFF2-40B4-BE49-F238E27FC236}">
                <a16:creationId xmlns:a16="http://schemas.microsoft.com/office/drawing/2014/main" id="{3C9829CE-CA43-F181-3250-907E18054FC8}"/>
              </a:ext>
            </a:extLst>
          </p:cNvPr>
          <p:cNvPicPr preferRelativeResize="0"/>
          <p:nvPr/>
        </p:nvPicPr>
        <p:blipFill rotWithShape="1">
          <a:blip r:embed="rId3">
            <a:alphaModFix/>
          </a:blip>
          <a:srcRect/>
          <a:stretch/>
        </p:blipFill>
        <p:spPr>
          <a:xfrm>
            <a:off x="-1" y="0"/>
            <a:ext cx="2751083" cy="945469"/>
          </a:xfrm>
          <a:prstGeom prst="rect">
            <a:avLst/>
          </a:prstGeom>
          <a:noFill/>
          <a:ln>
            <a:noFill/>
          </a:ln>
        </p:spPr>
      </p:pic>
      <p:sp>
        <p:nvSpPr>
          <p:cNvPr id="3" name="Title 1">
            <a:extLst>
              <a:ext uri="{FF2B5EF4-FFF2-40B4-BE49-F238E27FC236}">
                <a16:creationId xmlns:a16="http://schemas.microsoft.com/office/drawing/2014/main" id="{98A230FA-ED31-1FCE-EDF8-859462B0EE17}"/>
              </a:ext>
            </a:extLst>
          </p:cNvPr>
          <p:cNvSpPr>
            <a:spLocks noGrp="1"/>
          </p:cNvSpPr>
          <p:nvPr>
            <p:ph type="title"/>
          </p:nvPr>
        </p:nvSpPr>
        <p:spPr>
          <a:xfrm>
            <a:off x="2751082" y="186046"/>
            <a:ext cx="7976185" cy="543999"/>
          </a:xfrm>
          <a:solidFill>
            <a:schemeClr val="accent1">
              <a:lumMod val="40000"/>
              <a:lumOff val="60000"/>
            </a:schemeClr>
          </a:solidFill>
        </p:spPr>
        <p:txBody>
          <a:bodyPr>
            <a:normAutofit fontScale="90000"/>
          </a:bodyPr>
          <a:lstStyle/>
          <a:p>
            <a:pPr algn="ctr"/>
            <a:br>
              <a:rPr lang="fi-FI" sz="2900" b="1" dirty="0">
                <a:latin typeface="Quattrocento Sans" panose="020B0502050000020003" pitchFamily="34" charset="0"/>
              </a:rPr>
            </a:br>
            <a:r>
              <a:rPr lang="fi-FI" sz="2900" b="1" dirty="0">
                <a:latin typeface="Quattrocento Sans" panose="020B0502050000020003" pitchFamily="34" charset="0"/>
              </a:rPr>
              <a:t>Korelasi Matrik GESIAP Dengan Kegiatan IISAP</a:t>
            </a:r>
            <a:br>
              <a:rPr lang="fi-FI" sz="2900" b="1" dirty="0">
                <a:latin typeface="Quattrocento Sans" panose="020B0502050000020003" pitchFamily="34" charset="0"/>
              </a:rPr>
            </a:br>
            <a:endParaRPr lang="en-ID" sz="2900" b="1" dirty="0">
              <a:latin typeface="Quattrocento Sans" panose="020B0502050000020003" pitchFamily="34" charset="0"/>
            </a:endParaRPr>
          </a:p>
        </p:txBody>
      </p:sp>
      <p:pic>
        <p:nvPicPr>
          <p:cNvPr id="4" name="Picture 4" descr="ADB forecasts solid, slightly lower growth in developing Asia | ABS-CBN ...">
            <a:extLst>
              <a:ext uri="{FF2B5EF4-FFF2-40B4-BE49-F238E27FC236}">
                <a16:creationId xmlns:a16="http://schemas.microsoft.com/office/drawing/2014/main" id="{D161E65E-BEA7-2525-ED44-6B73B0B935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70903" y="0"/>
            <a:ext cx="1296161" cy="863652"/>
          </a:xfrm>
          <a:prstGeom prst="rect">
            <a:avLst/>
          </a:prstGeom>
          <a:noFill/>
          <a:extLst>
            <a:ext uri="{909E8E84-426E-40DD-AFC4-6F175D3DCCD1}">
              <a14:hiddenFill xmlns:a14="http://schemas.microsoft.com/office/drawing/2010/main">
                <a:solidFill>
                  <a:srgbClr val="FFFFFF"/>
                </a:solidFill>
              </a14:hiddenFill>
            </a:ext>
          </a:extLst>
        </p:spPr>
      </p:pic>
      <p:grpSp>
        <p:nvGrpSpPr>
          <p:cNvPr id="30" name="Group 29">
            <a:extLst>
              <a:ext uri="{FF2B5EF4-FFF2-40B4-BE49-F238E27FC236}">
                <a16:creationId xmlns:a16="http://schemas.microsoft.com/office/drawing/2014/main" id="{4C7CE759-11E6-4495-BC4A-5D2DC0368743}"/>
              </a:ext>
            </a:extLst>
          </p:cNvPr>
          <p:cNvGrpSpPr/>
          <p:nvPr/>
        </p:nvGrpSpPr>
        <p:grpSpPr>
          <a:xfrm>
            <a:off x="33344" y="1183978"/>
            <a:ext cx="5099560" cy="4659463"/>
            <a:chOff x="-407" y="1551663"/>
            <a:chExt cx="6654800" cy="4659463"/>
          </a:xfrm>
          <a:solidFill>
            <a:schemeClr val="accent2"/>
          </a:solidFill>
        </p:grpSpPr>
        <p:sp>
          <p:nvSpPr>
            <p:cNvPr id="22" name="Oval 21">
              <a:extLst>
                <a:ext uri="{FF2B5EF4-FFF2-40B4-BE49-F238E27FC236}">
                  <a16:creationId xmlns:a16="http://schemas.microsoft.com/office/drawing/2014/main" id="{7738FCD2-5FE4-F9E8-7764-89C2146B6996}"/>
                </a:ext>
              </a:extLst>
            </p:cNvPr>
            <p:cNvSpPr/>
            <p:nvPr/>
          </p:nvSpPr>
          <p:spPr>
            <a:xfrm>
              <a:off x="-407" y="1551663"/>
              <a:ext cx="6654800" cy="4659463"/>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Rectangle 5">
              <a:extLst>
                <a:ext uri="{FF2B5EF4-FFF2-40B4-BE49-F238E27FC236}">
                  <a16:creationId xmlns:a16="http://schemas.microsoft.com/office/drawing/2014/main" id="{48100513-58DD-9FDE-9783-596F083D1D16}"/>
                </a:ext>
              </a:extLst>
            </p:cNvPr>
            <p:cNvSpPr/>
            <p:nvPr/>
          </p:nvSpPr>
          <p:spPr>
            <a:xfrm>
              <a:off x="2155556" y="2739122"/>
              <a:ext cx="2616200" cy="2015066"/>
            </a:xfrm>
            <a:prstGeom prst="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K</a:t>
              </a:r>
              <a:endParaRPr lang="en-ID" dirty="0"/>
            </a:p>
          </p:txBody>
        </p:sp>
        <p:sp>
          <p:nvSpPr>
            <p:cNvPr id="5" name="Oval 4">
              <a:extLst>
                <a:ext uri="{FF2B5EF4-FFF2-40B4-BE49-F238E27FC236}">
                  <a16:creationId xmlns:a16="http://schemas.microsoft.com/office/drawing/2014/main" id="{E03F9A02-B91C-E205-20D6-9AE59135C82A}"/>
                </a:ext>
              </a:extLst>
            </p:cNvPr>
            <p:cNvSpPr/>
            <p:nvPr/>
          </p:nvSpPr>
          <p:spPr>
            <a:xfrm>
              <a:off x="2558286" y="3329250"/>
              <a:ext cx="1912022" cy="956734"/>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err="1"/>
                <a:t>Indikator</a:t>
              </a:r>
              <a:r>
                <a:rPr lang="en-US" sz="1400" dirty="0"/>
                <a:t> Gender</a:t>
              </a:r>
              <a:endParaRPr lang="en-ID" sz="1400" dirty="0"/>
            </a:p>
          </p:txBody>
        </p:sp>
        <p:sp>
          <p:nvSpPr>
            <p:cNvPr id="7" name="Rectangle 6">
              <a:extLst>
                <a:ext uri="{FF2B5EF4-FFF2-40B4-BE49-F238E27FC236}">
                  <a16:creationId xmlns:a16="http://schemas.microsoft.com/office/drawing/2014/main" id="{EB0BE7A0-70E3-7BEF-AD64-F210C312100A}"/>
                </a:ext>
              </a:extLst>
            </p:cNvPr>
            <p:cNvSpPr/>
            <p:nvPr/>
          </p:nvSpPr>
          <p:spPr>
            <a:xfrm>
              <a:off x="2152002" y="2759448"/>
              <a:ext cx="2590800" cy="301522"/>
            </a:xfrm>
            <a:prstGeom prst="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err="1"/>
                <a:t>Kegiatan</a:t>
              </a:r>
              <a:r>
                <a:rPr lang="en-US" sz="1400" dirty="0"/>
                <a:t> </a:t>
              </a:r>
              <a:r>
                <a:rPr lang="en-US" sz="1400" dirty="0" err="1"/>
                <a:t>Struktur</a:t>
              </a:r>
              <a:endParaRPr lang="en-ID" sz="1400" dirty="0"/>
            </a:p>
          </p:txBody>
        </p:sp>
        <p:sp>
          <p:nvSpPr>
            <p:cNvPr id="9" name="Rectangle 8">
              <a:extLst>
                <a:ext uri="{FF2B5EF4-FFF2-40B4-BE49-F238E27FC236}">
                  <a16:creationId xmlns:a16="http://schemas.microsoft.com/office/drawing/2014/main" id="{5C482157-4CF1-BADC-949C-6D473B3B65B2}"/>
                </a:ext>
              </a:extLst>
            </p:cNvPr>
            <p:cNvSpPr/>
            <p:nvPr/>
          </p:nvSpPr>
          <p:spPr>
            <a:xfrm>
              <a:off x="2139044" y="4486648"/>
              <a:ext cx="2616200" cy="287866"/>
            </a:xfrm>
            <a:prstGeom prst="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err="1"/>
                <a:t>Kegiatan</a:t>
              </a:r>
              <a:r>
                <a:rPr lang="en-US" sz="1400" dirty="0"/>
                <a:t> Non </a:t>
              </a:r>
              <a:r>
                <a:rPr lang="en-US" sz="1400" dirty="0" err="1"/>
                <a:t>Struktur</a:t>
              </a:r>
              <a:endParaRPr lang="en-ID" sz="1400" dirty="0"/>
            </a:p>
          </p:txBody>
        </p:sp>
        <p:sp>
          <p:nvSpPr>
            <p:cNvPr id="12" name="Rectangle 11">
              <a:extLst>
                <a:ext uri="{FF2B5EF4-FFF2-40B4-BE49-F238E27FC236}">
                  <a16:creationId xmlns:a16="http://schemas.microsoft.com/office/drawing/2014/main" id="{98539336-653B-FCE4-FF9F-36009C7C48FD}"/>
                </a:ext>
              </a:extLst>
            </p:cNvPr>
            <p:cNvSpPr/>
            <p:nvPr/>
          </p:nvSpPr>
          <p:spPr>
            <a:xfrm>
              <a:off x="2803935" y="2067850"/>
              <a:ext cx="1286934" cy="296333"/>
            </a:xfrm>
            <a:prstGeom prst="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Paket CW</a:t>
              </a:r>
              <a:endParaRPr lang="en-ID" sz="1400" dirty="0"/>
            </a:p>
          </p:txBody>
        </p:sp>
        <p:sp>
          <p:nvSpPr>
            <p:cNvPr id="13" name="Rectangle 12">
              <a:extLst>
                <a:ext uri="{FF2B5EF4-FFF2-40B4-BE49-F238E27FC236}">
                  <a16:creationId xmlns:a16="http://schemas.microsoft.com/office/drawing/2014/main" id="{00AD720A-BC3F-F277-52A3-406236713739}"/>
                </a:ext>
              </a:extLst>
            </p:cNvPr>
            <p:cNvSpPr/>
            <p:nvPr/>
          </p:nvSpPr>
          <p:spPr>
            <a:xfrm>
              <a:off x="1072007" y="2048162"/>
              <a:ext cx="1640342" cy="287866"/>
            </a:xfrm>
            <a:prstGeom prst="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BC&amp;MBC, Lab</a:t>
              </a:r>
              <a:endParaRPr lang="en-ID" sz="1400" dirty="0"/>
            </a:p>
          </p:txBody>
        </p:sp>
        <p:sp>
          <p:nvSpPr>
            <p:cNvPr id="14" name="Rectangle 13">
              <a:extLst>
                <a:ext uri="{FF2B5EF4-FFF2-40B4-BE49-F238E27FC236}">
                  <a16:creationId xmlns:a16="http://schemas.microsoft.com/office/drawing/2014/main" id="{CE515090-AF5C-642E-0880-F60DF4E9F075}"/>
                </a:ext>
              </a:extLst>
            </p:cNvPr>
            <p:cNvSpPr/>
            <p:nvPr/>
          </p:nvSpPr>
          <p:spPr>
            <a:xfrm>
              <a:off x="4182454" y="2066963"/>
              <a:ext cx="1894674" cy="338906"/>
            </a:xfrm>
            <a:prstGeom prst="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err="1"/>
                <a:t>Tambak</a:t>
              </a:r>
              <a:r>
                <a:rPr lang="en-US" sz="1400" dirty="0"/>
                <a:t>, </a:t>
              </a:r>
              <a:r>
                <a:rPr lang="en-US" sz="1400" dirty="0" err="1"/>
                <a:t>Saluran</a:t>
              </a:r>
              <a:endParaRPr lang="en-ID" sz="1400" dirty="0"/>
            </a:p>
          </p:txBody>
        </p:sp>
        <p:sp>
          <p:nvSpPr>
            <p:cNvPr id="15" name="Rectangle 14">
              <a:extLst>
                <a:ext uri="{FF2B5EF4-FFF2-40B4-BE49-F238E27FC236}">
                  <a16:creationId xmlns:a16="http://schemas.microsoft.com/office/drawing/2014/main" id="{A7D6EA52-0AAB-9665-E9A0-EE7DD36EC660}"/>
                </a:ext>
              </a:extLst>
            </p:cNvPr>
            <p:cNvSpPr/>
            <p:nvPr/>
          </p:nvSpPr>
          <p:spPr>
            <a:xfrm>
              <a:off x="2155556" y="5022468"/>
              <a:ext cx="2616199" cy="371368"/>
            </a:xfrm>
            <a:prstGeom prst="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Paket Goods dan CS</a:t>
              </a:r>
              <a:endParaRPr lang="en-ID" sz="1600" dirty="0"/>
            </a:p>
          </p:txBody>
        </p:sp>
        <p:sp>
          <p:nvSpPr>
            <p:cNvPr id="19" name="Arrow: Right 18">
              <a:extLst>
                <a:ext uri="{FF2B5EF4-FFF2-40B4-BE49-F238E27FC236}">
                  <a16:creationId xmlns:a16="http://schemas.microsoft.com/office/drawing/2014/main" id="{02773E21-4FCA-A871-5ABF-B6F5F6EB4D1C}"/>
                </a:ext>
              </a:extLst>
            </p:cNvPr>
            <p:cNvSpPr/>
            <p:nvPr/>
          </p:nvSpPr>
          <p:spPr>
            <a:xfrm>
              <a:off x="6077128" y="3639134"/>
              <a:ext cx="410634" cy="177800"/>
            </a:xfrm>
            <a:prstGeom prst="rightArrow">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grpSp>
      <p:sp>
        <p:nvSpPr>
          <p:cNvPr id="24" name="Rectangle 23">
            <a:extLst>
              <a:ext uri="{FF2B5EF4-FFF2-40B4-BE49-F238E27FC236}">
                <a16:creationId xmlns:a16="http://schemas.microsoft.com/office/drawing/2014/main" id="{155CEC2F-C199-FE07-3C62-7CA1FFD11ADC}"/>
              </a:ext>
            </a:extLst>
          </p:cNvPr>
          <p:cNvSpPr/>
          <p:nvPr/>
        </p:nvSpPr>
        <p:spPr>
          <a:xfrm>
            <a:off x="5474144" y="635000"/>
            <a:ext cx="6599323" cy="622300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b="1" dirty="0">
              <a:solidFill>
                <a:schemeClr val="tx1"/>
              </a:solidFill>
            </a:endParaRPr>
          </a:p>
          <a:p>
            <a:endParaRPr lang="en-US" b="1" dirty="0">
              <a:solidFill>
                <a:schemeClr val="tx1"/>
              </a:solidFill>
            </a:endParaRPr>
          </a:p>
          <a:p>
            <a:endParaRPr lang="en-US" sz="1600" b="1" dirty="0">
              <a:solidFill>
                <a:schemeClr val="tx1"/>
              </a:solidFill>
            </a:endParaRPr>
          </a:p>
          <a:p>
            <a:r>
              <a:rPr lang="en-US" sz="1600" b="1" dirty="0">
                <a:solidFill>
                  <a:schemeClr val="tx1"/>
                </a:solidFill>
              </a:rPr>
              <a:t>Jenis </a:t>
            </a:r>
            <a:r>
              <a:rPr lang="en-US" sz="1600" b="1" dirty="0" err="1">
                <a:solidFill>
                  <a:schemeClr val="tx1"/>
                </a:solidFill>
              </a:rPr>
              <a:t>Kegiatan</a:t>
            </a:r>
            <a:r>
              <a:rPr lang="en-US" sz="1600" b="1" dirty="0">
                <a:solidFill>
                  <a:schemeClr val="tx1"/>
                </a:solidFill>
              </a:rPr>
              <a:t> dan </a:t>
            </a:r>
            <a:r>
              <a:rPr lang="en-US" sz="1600" b="1" dirty="0" err="1">
                <a:solidFill>
                  <a:schemeClr val="tx1"/>
                </a:solidFill>
              </a:rPr>
              <a:t>Kelompok</a:t>
            </a:r>
            <a:r>
              <a:rPr lang="en-US" sz="1600" b="1" dirty="0">
                <a:solidFill>
                  <a:schemeClr val="tx1"/>
                </a:solidFill>
              </a:rPr>
              <a:t> Target:</a:t>
            </a:r>
          </a:p>
          <a:p>
            <a:pPr marL="342900" indent="-342900">
              <a:buFont typeface="+mj-lt"/>
              <a:buAutoNum type="arabicPeriod"/>
            </a:pPr>
            <a:r>
              <a:rPr lang="en-US" sz="1600" dirty="0">
                <a:solidFill>
                  <a:schemeClr val="tx1"/>
                </a:solidFill>
              </a:rPr>
              <a:t>Input GEDSI pada </a:t>
            </a:r>
            <a:r>
              <a:rPr lang="en-US" sz="1600" dirty="0" err="1">
                <a:solidFill>
                  <a:schemeClr val="tx1"/>
                </a:solidFill>
              </a:rPr>
              <a:t>dokumen</a:t>
            </a:r>
            <a:r>
              <a:rPr lang="en-US" sz="1600" dirty="0">
                <a:solidFill>
                  <a:schemeClr val="tx1"/>
                </a:solidFill>
              </a:rPr>
              <a:t> </a:t>
            </a:r>
            <a:r>
              <a:rPr lang="en-US" sz="1600" dirty="0" err="1">
                <a:solidFill>
                  <a:schemeClr val="tx1"/>
                </a:solidFill>
              </a:rPr>
              <a:t>lelang</a:t>
            </a:r>
            <a:r>
              <a:rPr lang="en-US" sz="1600" dirty="0">
                <a:solidFill>
                  <a:schemeClr val="tx1"/>
                </a:solidFill>
              </a:rPr>
              <a:t> dan DED yang </a:t>
            </a:r>
            <a:r>
              <a:rPr lang="en-US" sz="1600" dirty="0" err="1">
                <a:solidFill>
                  <a:schemeClr val="tx1"/>
                </a:solidFill>
              </a:rPr>
              <a:t>dibuat</a:t>
            </a:r>
            <a:r>
              <a:rPr lang="en-US" sz="1600" dirty="0">
                <a:solidFill>
                  <a:schemeClr val="tx1"/>
                </a:solidFill>
              </a:rPr>
              <a:t> TA</a:t>
            </a:r>
          </a:p>
          <a:p>
            <a:pPr marL="342900" indent="-342900">
              <a:buFont typeface="+mj-lt"/>
              <a:buAutoNum type="arabicPeriod"/>
            </a:pPr>
            <a:r>
              <a:rPr lang="en-US" sz="1600" dirty="0">
                <a:solidFill>
                  <a:schemeClr val="tx1"/>
                </a:solidFill>
              </a:rPr>
              <a:t>Workshop </a:t>
            </a:r>
            <a:r>
              <a:rPr lang="en-US" sz="1600" dirty="0" err="1">
                <a:solidFill>
                  <a:schemeClr val="tx1"/>
                </a:solidFill>
              </a:rPr>
              <a:t>Orientasi</a:t>
            </a:r>
            <a:r>
              <a:rPr lang="en-US" sz="1600" dirty="0">
                <a:solidFill>
                  <a:schemeClr val="tx1"/>
                </a:solidFill>
              </a:rPr>
              <a:t> dan </a:t>
            </a:r>
            <a:r>
              <a:rPr lang="en-US" sz="1600" dirty="0" err="1">
                <a:solidFill>
                  <a:schemeClr val="tx1"/>
                </a:solidFill>
              </a:rPr>
              <a:t>Monev</a:t>
            </a:r>
            <a:r>
              <a:rPr lang="en-US" sz="1600" dirty="0">
                <a:solidFill>
                  <a:schemeClr val="tx1"/>
                </a:solidFill>
              </a:rPr>
              <a:t> GESIAP Bagi EA dan IA  (2025)</a:t>
            </a:r>
          </a:p>
          <a:p>
            <a:pPr marL="342900" indent="-342900">
              <a:buFont typeface="+mj-lt"/>
              <a:buAutoNum type="arabicPeriod"/>
            </a:pPr>
            <a:r>
              <a:rPr lang="en-US" sz="1600" dirty="0" err="1">
                <a:solidFill>
                  <a:schemeClr val="tx1"/>
                </a:solidFill>
              </a:rPr>
              <a:t>Sosialisasi</a:t>
            </a:r>
            <a:r>
              <a:rPr lang="en-US" sz="1600" dirty="0">
                <a:solidFill>
                  <a:schemeClr val="tx1"/>
                </a:solidFill>
              </a:rPr>
              <a:t> dan </a:t>
            </a:r>
            <a:r>
              <a:rPr lang="en-US" sz="1600" dirty="0" err="1">
                <a:solidFill>
                  <a:schemeClr val="tx1"/>
                </a:solidFill>
              </a:rPr>
              <a:t>Konsultasi</a:t>
            </a:r>
            <a:r>
              <a:rPr lang="en-US" sz="1600" dirty="0">
                <a:solidFill>
                  <a:schemeClr val="tx1"/>
                </a:solidFill>
              </a:rPr>
              <a:t> </a:t>
            </a:r>
            <a:r>
              <a:rPr lang="en-US" sz="1600" dirty="0" err="1">
                <a:solidFill>
                  <a:schemeClr val="tx1"/>
                </a:solidFill>
              </a:rPr>
              <a:t>Bermakna</a:t>
            </a:r>
            <a:r>
              <a:rPr lang="en-US" sz="1600" dirty="0">
                <a:solidFill>
                  <a:schemeClr val="tx1"/>
                </a:solidFill>
              </a:rPr>
              <a:t> Bagi WTP dan </a:t>
            </a:r>
            <a:r>
              <a:rPr lang="en-US" sz="1600" i="1" dirty="0">
                <a:solidFill>
                  <a:schemeClr val="tx1"/>
                </a:solidFill>
              </a:rPr>
              <a:t>Stakeholders</a:t>
            </a:r>
            <a:r>
              <a:rPr lang="en-US" sz="1600" dirty="0">
                <a:solidFill>
                  <a:schemeClr val="tx1"/>
                </a:solidFill>
              </a:rPr>
              <a:t> </a:t>
            </a:r>
            <a:r>
              <a:rPr lang="en-US" sz="1600" dirty="0" err="1">
                <a:solidFill>
                  <a:schemeClr val="tx1"/>
                </a:solidFill>
              </a:rPr>
              <a:t>Terkait</a:t>
            </a:r>
            <a:r>
              <a:rPr lang="en-US" sz="1600" dirty="0">
                <a:solidFill>
                  <a:schemeClr val="tx1"/>
                </a:solidFill>
              </a:rPr>
              <a:t> Pada Paket CW (2025-2026)</a:t>
            </a:r>
          </a:p>
          <a:p>
            <a:pPr marL="342900" indent="-342900">
              <a:buFont typeface="+mj-lt"/>
              <a:buAutoNum type="arabicPeriod"/>
            </a:pPr>
            <a:r>
              <a:rPr lang="en-US" sz="1600" dirty="0" err="1">
                <a:solidFill>
                  <a:schemeClr val="tx1"/>
                </a:solidFill>
              </a:rPr>
              <a:t>Pelatihan</a:t>
            </a:r>
            <a:r>
              <a:rPr lang="en-US" sz="1600" dirty="0">
                <a:solidFill>
                  <a:schemeClr val="tx1"/>
                </a:solidFill>
              </a:rPr>
              <a:t> dan </a:t>
            </a:r>
            <a:r>
              <a:rPr lang="en-US" sz="1600" dirty="0" err="1">
                <a:solidFill>
                  <a:schemeClr val="tx1"/>
                </a:solidFill>
              </a:rPr>
              <a:t>Pendampingan</a:t>
            </a:r>
            <a:r>
              <a:rPr lang="en-US" sz="1600" dirty="0">
                <a:solidFill>
                  <a:schemeClr val="tx1"/>
                </a:solidFill>
              </a:rPr>
              <a:t> </a:t>
            </a:r>
            <a:r>
              <a:rPr lang="en-US" sz="1600" dirty="0" err="1">
                <a:solidFill>
                  <a:schemeClr val="tx1"/>
                </a:solidFill>
              </a:rPr>
              <a:t>Staf</a:t>
            </a:r>
            <a:r>
              <a:rPr lang="en-US" sz="1600" dirty="0">
                <a:solidFill>
                  <a:schemeClr val="tx1"/>
                </a:solidFill>
              </a:rPr>
              <a:t> KKP Pusat dan UPT </a:t>
            </a:r>
            <a:r>
              <a:rPr lang="en-US" sz="1600" dirty="0" err="1">
                <a:solidFill>
                  <a:schemeClr val="tx1"/>
                </a:solidFill>
              </a:rPr>
              <a:t>Untuk</a:t>
            </a:r>
            <a:r>
              <a:rPr lang="en-US" sz="1600" dirty="0">
                <a:solidFill>
                  <a:schemeClr val="tx1"/>
                </a:solidFill>
              </a:rPr>
              <a:t> </a:t>
            </a:r>
            <a:r>
              <a:rPr lang="en-US" sz="1600" dirty="0" err="1">
                <a:solidFill>
                  <a:schemeClr val="tx1"/>
                </a:solidFill>
              </a:rPr>
              <a:t>Mengoperasikan</a:t>
            </a:r>
            <a:r>
              <a:rPr lang="en-US" sz="1600" dirty="0">
                <a:solidFill>
                  <a:schemeClr val="tx1"/>
                </a:solidFill>
              </a:rPr>
              <a:t> BC,MBC dan Lab (2025-2026)</a:t>
            </a:r>
          </a:p>
          <a:p>
            <a:pPr marL="342900" indent="-342900">
              <a:buFont typeface="+mj-lt"/>
              <a:buAutoNum type="arabicPeriod"/>
            </a:pPr>
            <a:r>
              <a:rPr lang="en-US" sz="1600" dirty="0" err="1">
                <a:solidFill>
                  <a:schemeClr val="tx1"/>
                </a:solidFill>
              </a:rPr>
              <a:t>Pelatihan</a:t>
            </a:r>
            <a:r>
              <a:rPr lang="en-US" sz="1600" dirty="0">
                <a:solidFill>
                  <a:schemeClr val="tx1"/>
                </a:solidFill>
              </a:rPr>
              <a:t> dan </a:t>
            </a:r>
            <a:r>
              <a:rPr lang="en-US" sz="1600" dirty="0" err="1">
                <a:solidFill>
                  <a:schemeClr val="tx1"/>
                </a:solidFill>
              </a:rPr>
              <a:t>Pendampingan</a:t>
            </a:r>
            <a:r>
              <a:rPr lang="en-US" sz="1600" dirty="0">
                <a:solidFill>
                  <a:schemeClr val="tx1"/>
                </a:solidFill>
              </a:rPr>
              <a:t> HSRT </a:t>
            </a:r>
            <a:r>
              <a:rPr lang="en-US" sz="1600" dirty="0" err="1">
                <a:solidFill>
                  <a:schemeClr val="tx1"/>
                </a:solidFill>
              </a:rPr>
              <a:t>dalam</a:t>
            </a:r>
            <a:r>
              <a:rPr lang="en-US" sz="1600" dirty="0">
                <a:solidFill>
                  <a:schemeClr val="tx1"/>
                </a:solidFill>
              </a:rPr>
              <a:t>: </a:t>
            </a:r>
            <a:r>
              <a:rPr lang="en-US" sz="1600" dirty="0" err="1">
                <a:solidFill>
                  <a:schemeClr val="tx1"/>
                </a:solidFill>
              </a:rPr>
              <a:t>Protokol</a:t>
            </a:r>
            <a:r>
              <a:rPr lang="en-US" sz="1600" dirty="0">
                <a:solidFill>
                  <a:schemeClr val="tx1"/>
                </a:solidFill>
              </a:rPr>
              <a:t> </a:t>
            </a:r>
            <a:r>
              <a:rPr lang="en-US" sz="1600" dirty="0" err="1">
                <a:solidFill>
                  <a:schemeClr val="tx1"/>
                </a:solidFill>
              </a:rPr>
              <a:t>pembiakan</a:t>
            </a:r>
            <a:r>
              <a:rPr lang="en-US" sz="1600" dirty="0">
                <a:solidFill>
                  <a:schemeClr val="tx1"/>
                </a:solidFill>
              </a:rPr>
              <a:t> </a:t>
            </a:r>
            <a:r>
              <a:rPr lang="en-US" sz="1600" dirty="0" err="1">
                <a:solidFill>
                  <a:schemeClr val="tx1"/>
                </a:solidFill>
              </a:rPr>
              <a:t>induk</a:t>
            </a:r>
            <a:r>
              <a:rPr lang="en-US" sz="1600" dirty="0">
                <a:solidFill>
                  <a:schemeClr val="tx1"/>
                </a:solidFill>
              </a:rPr>
              <a:t>, </a:t>
            </a:r>
            <a:r>
              <a:rPr lang="en-US" sz="1600" dirty="0" err="1">
                <a:solidFill>
                  <a:schemeClr val="tx1"/>
                </a:solidFill>
              </a:rPr>
              <a:t>Produksi</a:t>
            </a:r>
            <a:r>
              <a:rPr lang="en-US" sz="1600" dirty="0">
                <a:solidFill>
                  <a:schemeClr val="tx1"/>
                </a:solidFill>
              </a:rPr>
              <a:t> </a:t>
            </a:r>
            <a:r>
              <a:rPr lang="en-US" sz="1600" dirty="0" err="1">
                <a:solidFill>
                  <a:schemeClr val="tx1"/>
                </a:solidFill>
              </a:rPr>
              <a:t>benih</a:t>
            </a:r>
            <a:r>
              <a:rPr lang="en-US" sz="1600" dirty="0">
                <a:solidFill>
                  <a:schemeClr val="tx1"/>
                </a:solidFill>
              </a:rPr>
              <a:t>, </a:t>
            </a:r>
            <a:r>
              <a:rPr lang="en-US" sz="1600" dirty="0" err="1">
                <a:solidFill>
                  <a:schemeClr val="tx1"/>
                </a:solidFill>
              </a:rPr>
              <a:t>Praktik</a:t>
            </a:r>
            <a:r>
              <a:rPr lang="en-US" sz="1600" dirty="0">
                <a:solidFill>
                  <a:schemeClr val="tx1"/>
                </a:solidFill>
              </a:rPr>
              <a:t> </a:t>
            </a:r>
            <a:r>
              <a:rPr lang="en-US" sz="1600" dirty="0" err="1">
                <a:solidFill>
                  <a:schemeClr val="tx1"/>
                </a:solidFill>
              </a:rPr>
              <a:t>Pembenihan</a:t>
            </a:r>
            <a:r>
              <a:rPr lang="en-US" sz="1600" dirty="0">
                <a:solidFill>
                  <a:schemeClr val="tx1"/>
                </a:solidFill>
              </a:rPr>
              <a:t>, </a:t>
            </a:r>
            <a:r>
              <a:rPr lang="en-US" sz="1600" dirty="0" err="1">
                <a:solidFill>
                  <a:schemeClr val="tx1"/>
                </a:solidFill>
              </a:rPr>
              <a:t>kompetensi</a:t>
            </a:r>
            <a:r>
              <a:rPr lang="en-US" sz="1600" dirty="0">
                <a:solidFill>
                  <a:schemeClr val="tx1"/>
                </a:solidFill>
              </a:rPr>
              <a:t> </a:t>
            </a:r>
            <a:r>
              <a:rPr lang="en-US" sz="1600" dirty="0" err="1">
                <a:solidFill>
                  <a:schemeClr val="tx1"/>
                </a:solidFill>
              </a:rPr>
              <a:t>biosekuriti</a:t>
            </a:r>
            <a:r>
              <a:rPr lang="en-US" sz="1600" dirty="0">
                <a:solidFill>
                  <a:schemeClr val="tx1"/>
                </a:solidFill>
              </a:rPr>
              <a:t>, </a:t>
            </a:r>
            <a:r>
              <a:rPr lang="en-US" sz="1600" dirty="0" err="1">
                <a:solidFill>
                  <a:schemeClr val="tx1"/>
                </a:solidFill>
              </a:rPr>
              <a:t>keamanan</a:t>
            </a:r>
            <a:r>
              <a:rPr lang="en-US" sz="1600" dirty="0">
                <a:solidFill>
                  <a:schemeClr val="tx1"/>
                </a:solidFill>
              </a:rPr>
              <a:t> </a:t>
            </a:r>
            <a:r>
              <a:rPr lang="en-US" sz="1600" dirty="0" err="1">
                <a:solidFill>
                  <a:schemeClr val="tx1"/>
                </a:solidFill>
              </a:rPr>
              <a:t>hayati</a:t>
            </a:r>
            <a:r>
              <a:rPr lang="en-US" sz="1600" dirty="0">
                <a:solidFill>
                  <a:schemeClr val="tx1"/>
                </a:solidFill>
              </a:rPr>
              <a:t>, </a:t>
            </a:r>
            <a:r>
              <a:rPr lang="en-US" sz="1600" dirty="0" err="1">
                <a:solidFill>
                  <a:schemeClr val="tx1"/>
                </a:solidFill>
              </a:rPr>
              <a:t>pemantauan</a:t>
            </a:r>
            <a:r>
              <a:rPr lang="en-US" sz="1600" dirty="0">
                <a:solidFill>
                  <a:schemeClr val="tx1"/>
                </a:solidFill>
              </a:rPr>
              <a:t> </a:t>
            </a:r>
            <a:r>
              <a:rPr lang="en-US" sz="1600" dirty="0" err="1">
                <a:solidFill>
                  <a:schemeClr val="tx1"/>
                </a:solidFill>
              </a:rPr>
              <a:t>kualitas</a:t>
            </a:r>
            <a:r>
              <a:rPr lang="en-US" sz="1600" dirty="0">
                <a:solidFill>
                  <a:schemeClr val="tx1"/>
                </a:solidFill>
              </a:rPr>
              <a:t> air, </a:t>
            </a:r>
            <a:r>
              <a:rPr lang="en-US" sz="1600" dirty="0" err="1">
                <a:solidFill>
                  <a:schemeClr val="tx1"/>
                </a:solidFill>
              </a:rPr>
              <a:t>penyakit</a:t>
            </a:r>
            <a:r>
              <a:rPr lang="en-US" sz="1600" dirty="0">
                <a:solidFill>
                  <a:schemeClr val="tx1"/>
                </a:solidFill>
              </a:rPr>
              <a:t>, dan </a:t>
            </a:r>
            <a:r>
              <a:rPr lang="en-US" sz="1600" dirty="0" err="1">
                <a:solidFill>
                  <a:schemeClr val="tx1"/>
                </a:solidFill>
              </a:rPr>
              <a:t>residu</a:t>
            </a:r>
            <a:r>
              <a:rPr lang="en-US" sz="1600" dirty="0">
                <a:solidFill>
                  <a:schemeClr val="tx1"/>
                </a:solidFill>
              </a:rPr>
              <a:t> (2026)</a:t>
            </a:r>
          </a:p>
          <a:p>
            <a:pPr marL="342900" indent="-342900">
              <a:buFont typeface="+mj-lt"/>
              <a:buAutoNum type="arabicPeriod"/>
            </a:pPr>
            <a:r>
              <a:rPr lang="en-US" sz="1600" dirty="0" err="1">
                <a:solidFill>
                  <a:schemeClr val="tx1"/>
                </a:solidFill>
              </a:rPr>
              <a:t>Pelatihan</a:t>
            </a:r>
            <a:r>
              <a:rPr lang="en-US" sz="1600" dirty="0">
                <a:solidFill>
                  <a:schemeClr val="tx1"/>
                </a:solidFill>
              </a:rPr>
              <a:t> dan </a:t>
            </a:r>
            <a:r>
              <a:rPr lang="en-US" sz="1600" dirty="0" err="1">
                <a:solidFill>
                  <a:schemeClr val="tx1"/>
                </a:solidFill>
              </a:rPr>
              <a:t>Pendampingan</a:t>
            </a:r>
            <a:r>
              <a:rPr lang="en-US" sz="1600" dirty="0">
                <a:solidFill>
                  <a:schemeClr val="tx1"/>
                </a:solidFill>
              </a:rPr>
              <a:t> </a:t>
            </a:r>
            <a:r>
              <a:rPr lang="en-US" sz="1600" dirty="0" err="1">
                <a:solidFill>
                  <a:schemeClr val="tx1"/>
                </a:solidFill>
              </a:rPr>
              <a:t>Pokdakan</a:t>
            </a:r>
            <a:r>
              <a:rPr lang="en-US" sz="1600" dirty="0">
                <a:solidFill>
                  <a:schemeClr val="tx1"/>
                </a:solidFill>
              </a:rPr>
              <a:t> inti dan </a:t>
            </a:r>
            <a:r>
              <a:rPr lang="en-US" sz="1600" dirty="0" err="1">
                <a:solidFill>
                  <a:schemeClr val="tx1"/>
                </a:solidFill>
              </a:rPr>
              <a:t>ekspansi</a:t>
            </a:r>
            <a:r>
              <a:rPr lang="en-US" sz="1600" dirty="0">
                <a:solidFill>
                  <a:schemeClr val="tx1"/>
                </a:solidFill>
              </a:rPr>
              <a:t> </a:t>
            </a:r>
            <a:r>
              <a:rPr lang="en-US" sz="1600" dirty="0" err="1">
                <a:solidFill>
                  <a:schemeClr val="tx1"/>
                </a:solidFill>
              </a:rPr>
              <a:t>dalam</a:t>
            </a:r>
            <a:r>
              <a:rPr lang="en-US" sz="1600" dirty="0">
                <a:solidFill>
                  <a:schemeClr val="tx1"/>
                </a:solidFill>
              </a:rPr>
              <a:t>: </a:t>
            </a:r>
            <a:r>
              <a:rPr lang="en-US" sz="1600" dirty="0" err="1">
                <a:solidFill>
                  <a:schemeClr val="tx1"/>
                </a:solidFill>
              </a:rPr>
              <a:t>literasi</a:t>
            </a:r>
            <a:r>
              <a:rPr lang="en-US" sz="1600" dirty="0">
                <a:solidFill>
                  <a:schemeClr val="tx1"/>
                </a:solidFill>
              </a:rPr>
              <a:t> </a:t>
            </a:r>
            <a:r>
              <a:rPr lang="en-US" sz="1600" dirty="0" err="1">
                <a:solidFill>
                  <a:schemeClr val="tx1"/>
                </a:solidFill>
              </a:rPr>
              <a:t>keuangan</a:t>
            </a:r>
            <a:r>
              <a:rPr lang="en-US" sz="1600" dirty="0">
                <a:solidFill>
                  <a:schemeClr val="tx1"/>
                </a:solidFill>
              </a:rPr>
              <a:t>, </a:t>
            </a:r>
            <a:r>
              <a:rPr lang="en-US" sz="1600" dirty="0" err="1">
                <a:solidFill>
                  <a:schemeClr val="tx1"/>
                </a:solidFill>
              </a:rPr>
              <a:t>praktik</a:t>
            </a:r>
            <a:r>
              <a:rPr lang="en-US" sz="1600" dirty="0">
                <a:solidFill>
                  <a:schemeClr val="tx1"/>
                </a:solidFill>
              </a:rPr>
              <a:t> </a:t>
            </a:r>
            <a:r>
              <a:rPr lang="en-US" sz="1600" dirty="0" err="1">
                <a:solidFill>
                  <a:schemeClr val="tx1"/>
                </a:solidFill>
              </a:rPr>
              <a:t>budi</a:t>
            </a:r>
            <a:r>
              <a:rPr lang="en-US" sz="1600" dirty="0">
                <a:solidFill>
                  <a:schemeClr val="tx1"/>
                </a:solidFill>
              </a:rPr>
              <a:t> </a:t>
            </a:r>
            <a:r>
              <a:rPr lang="en-US" sz="1600" dirty="0" err="1">
                <a:solidFill>
                  <a:schemeClr val="tx1"/>
                </a:solidFill>
              </a:rPr>
              <a:t>daya</a:t>
            </a:r>
            <a:r>
              <a:rPr lang="en-US" sz="1600" dirty="0">
                <a:solidFill>
                  <a:schemeClr val="tx1"/>
                </a:solidFill>
              </a:rPr>
              <a:t> </a:t>
            </a:r>
            <a:r>
              <a:rPr lang="en-US" sz="1600" dirty="0" err="1">
                <a:solidFill>
                  <a:schemeClr val="tx1"/>
                </a:solidFill>
              </a:rPr>
              <a:t>yg</a:t>
            </a:r>
            <a:r>
              <a:rPr lang="en-US" sz="1600" dirty="0">
                <a:solidFill>
                  <a:schemeClr val="tx1"/>
                </a:solidFill>
              </a:rPr>
              <a:t> </a:t>
            </a:r>
            <a:r>
              <a:rPr lang="en-US" sz="1600" dirty="0" err="1">
                <a:solidFill>
                  <a:schemeClr val="tx1"/>
                </a:solidFill>
              </a:rPr>
              <a:t>baik</a:t>
            </a:r>
            <a:r>
              <a:rPr lang="en-US" sz="1600" dirty="0">
                <a:solidFill>
                  <a:schemeClr val="tx1"/>
                </a:solidFill>
              </a:rPr>
              <a:t>, </a:t>
            </a:r>
            <a:r>
              <a:rPr lang="en-US" sz="1600" dirty="0" err="1">
                <a:solidFill>
                  <a:schemeClr val="tx1"/>
                </a:solidFill>
              </a:rPr>
              <a:t>perlindungan</a:t>
            </a:r>
            <a:r>
              <a:rPr lang="en-US" sz="1600" dirty="0">
                <a:solidFill>
                  <a:schemeClr val="tx1"/>
                </a:solidFill>
              </a:rPr>
              <a:t> social dan </a:t>
            </a:r>
            <a:r>
              <a:rPr lang="en-US" sz="1600" dirty="0" err="1">
                <a:solidFill>
                  <a:schemeClr val="tx1"/>
                </a:solidFill>
              </a:rPr>
              <a:t>lingkungan</a:t>
            </a:r>
            <a:r>
              <a:rPr lang="en-US" sz="1600" dirty="0">
                <a:solidFill>
                  <a:schemeClr val="tx1"/>
                </a:solidFill>
              </a:rPr>
              <a:t>, Budi </a:t>
            </a:r>
            <a:r>
              <a:rPr lang="en-US" sz="1600" dirty="0" err="1">
                <a:solidFill>
                  <a:schemeClr val="tx1"/>
                </a:solidFill>
              </a:rPr>
              <a:t>daya</a:t>
            </a:r>
            <a:r>
              <a:rPr lang="en-US" sz="1600" dirty="0">
                <a:solidFill>
                  <a:schemeClr val="tx1"/>
                </a:solidFill>
              </a:rPr>
              <a:t> yang Tangguh  </a:t>
            </a:r>
            <a:r>
              <a:rPr lang="en-US" sz="1600" dirty="0" err="1">
                <a:solidFill>
                  <a:schemeClr val="tx1"/>
                </a:solidFill>
              </a:rPr>
              <a:t>terhadap</a:t>
            </a:r>
            <a:r>
              <a:rPr lang="en-US" sz="1600" dirty="0">
                <a:solidFill>
                  <a:schemeClr val="tx1"/>
                </a:solidFill>
              </a:rPr>
              <a:t> </a:t>
            </a:r>
            <a:r>
              <a:rPr lang="en-US" sz="1600" dirty="0" err="1">
                <a:solidFill>
                  <a:schemeClr val="tx1"/>
                </a:solidFill>
              </a:rPr>
              <a:t>iklim</a:t>
            </a:r>
            <a:r>
              <a:rPr lang="en-US" sz="1600" dirty="0">
                <a:solidFill>
                  <a:schemeClr val="tx1"/>
                </a:solidFill>
              </a:rPr>
              <a:t> dan </a:t>
            </a:r>
            <a:r>
              <a:rPr lang="en-US" sz="1600" dirty="0" err="1">
                <a:solidFill>
                  <a:schemeClr val="tx1"/>
                </a:solidFill>
              </a:rPr>
              <a:t>berkelanjutan</a:t>
            </a:r>
            <a:r>
              <a:rPr lang="en-US" sz="1600" dirty="0">
                <a:solidFill>
                  <a:schemeClr val="tx1"/>
                </a:solidFill>
              </a:rPr>
              <a:t>, </a:t>
            </a:r>
            <a:r>
              <a:rPr lang="en-US" sz="1600" dirty="0" err="1">
                <a:solidFill>
                  <a:schemeClr val="tx1"/>
                </a:solidFill>
              </a:rPr>
              <a:t>pengelolaan</a:t>
            </a:r>
            <a:r>
              <a:rPr lang="en-US" sz="1600" dirty="0">
                <a:solidFill>
                  <a:schemeClr val="tx1"/>
                </a:solidFill>
              </a:rPr>
              <a:t> </a:t>
            </a:r>
            <a:r>
              <a:rPr lang="en-US" sz="1600" dirty="0" err="1">
                <a:solidFill>
                  <a:schemeClr val="tx1"/>
                </a:solidFill>
              </a:rPr>
              <a:t>pesisir</a:t>
            </a:r>
            <a:r>
              <a:rPr lang="en-US" sz="1600" dirty="0">
                <a:solidFill>
                  <a:schemeClr val="tx1"/>
                </a:solidFill>
              </a:rPr>
              <a:t> dan </a:t>
            </a:r>
            <a:r>
              <a:rPr lang="en-US" sz="1600" dirty="0" err="1">
                <a:solidFill>
                  <a:schemeClr val="tx1"/>
                </a:solidFill>
              </a:rPr>
              <a:t>hutan</a:t>
            </a:r>
            <a:r>
              <a:rPr lang="en-US" sz="1600" dirty="0">
                <a:solidFill>
                  <a:schemeClr val="tx1"/>
                </a:solidFill>
              </a:rPr>
              <a:t> </a:t>
            </a:r>
            <a:r>
              <a:rPr lang="en-US" sz="1600" dirty="0" err="1">
                <a:solidFill>
                  <a:schemeClr val="tx1"/>
                </a:solidFill>
              </a:rPr>
              <a:t>bakau</a:t>
            </a:r>
            <a:r>
              <a:rPr lang="en-US" sz="1600" dirty="0">
                <a:solidFill>
                  <a:schemeClr val="tx1"/>
                </a:solidFill>
              </a:rPr>
              <a:t>,  </a:t>
            </a:r>
            <a:r>
              <a:rPr lang="en-US" sz="1600" dirty="0" err="1">
                <a:solidFill>
                  <a:schemeClr val="tx1"/>
                </a:solidFill>
              </a:rPr>
              <a:t>Rencana</a:t>
            </a:r>
            <a:r>
              <a:rPr lang="en-US" sz="1600" dirty="0">
                <a:solidFill>
                  <a:schemeClr val="tx1"/>
                </a:solidFill>
              </a:rPr>
              <a:t> </a:t>
            </a:r>
            <a:r>
              <a:rPr lang="en-US" sz="1600" dirty="0" err="1">
                <a:solidFill>
                  <a:schemeClr val="tx1"/>
                </a:solidFill>
              </a:rPr>
              <a:t>Pengembangan</a:t>
            </a:r>
            <a:r>
              <a:rPr lang="en-US" sz="1600" dirty="0">
                <a:solidFill>
                  <a:schemeClr val="tx1"/>
                </a:solidFill>
              </a:rPr>
              <a:t>  </a:t>
            </a:r>
            <a:r>
              <a:rPr lang="en-US" sz="1600" dirty="0" err="1">
                <a:solidFill>
                  <a:schemeClr val="tx1"/>
                </a:solidFill>
              </a:rPr>
              <a:t>aquacultur</a:t>
            </a:r>
            <a:r>
              <a:rPr lang="en-US" sz="1600" dirty="0">
                <a:solidFill>
                  <a:schemeClr val="tx1"/>
                </a:solidFill>
              </a:rPr>
              <a:t> </a:t>
            </a:r>
            <a:r>
              <a:rPr lang="en-US" sz="1600" dirty="0" err="1">
                <a:solidFill>
                  <a:schemeClr val="tx1"/>
                </a:solidFill>
              </a:rPr>
              <a:t>berkelanjutan</a:t>
            </a:r>
            <a:r>
              <a:rPr lang="en-US" sz="1600" dirty="0">
                <a:solidFill>
                  <a:schemeClr val="tx1"/>
                </a:solidFill>
              </a:rPr>
              <a:t>, </a:t>
            </a:r>
            <a:r>
              <a:rPr lang="en-US" sz="1600" dirty="0" err="1">
                <a:solidFill>
                  <a:schemeClr val="tx1"/>
                </a:solidFill>
              </a:rPr>
              <a:t>Pengelolaan</a:t>
            </a:r>
            <a:r>
              <a:rPr lang="en-US" sz="1600" dirty="0">
                <a:solidFill>
                  <a:schemeClr val="tx1"/>
                </a:solidFill>
              </a:rPr>
              <a:t> air dan </a:t>
            </a:r>
            <a:r>
              <a:rPr lang="en-US" sz="1600" dirty="0" err="1">
                <a:solidFill>
                  <a:schemeClr val="tx1"/>
                </a:solidFill>
              </a:rPr>
              <a:t>kanal</a:t>
            </a:r>
            <a:r>
              <a:rPr lang="en-US" sz="1600" dirty="0">
                <a:solidFill>
                  <a:schemeClr val="tx1"/>
                </a:solidFill>
              </a:rPr>
              <a:t> </a:t>
            </a:r>
            <a:r>
              <a:rPr lang="en-US" sz="1600" dirty="0" err="1">
                <a:solidFill>
                  <a:schemeClr val="tx1"/>
                </a:solidFill>
              </a:rPr>
              <a:t>serta</a:t>
            </a:r>
            <a:r>
              <a:rPr lang="en-US" sz="1600" dirty="0">
                <a:solidFill>
                  <a:schemeClr val="tx1"/>
                </a:solidFill>
              </a:rPr>
              <a:t> vegetative, </a:t>
            </a:r>
            <a:r>
              <a:rPr lang="en-US" sz="1600" dirty="0" err="1">
                <a:solidFill>
                  <a:schemeClr val="tx1"/>
                </a:solidFill>
              </a:rPr>
              <a:t>kualitas</a:t>
            </a:r>
            <a:r>
              <a:rPr lang="en-US" sz="1600" dirty="0">
                <a:solidFill>
                  <a:schemeClr val="tx1"/>
                </a:solidFill>
              </a:rPr>
              <a:t> </a:t>
            </a:r>
            <a:r>
              <a:rPr lang="en-US" sz="1600" dirty="0" err="1">
                <a:solidFill>
                  <a:schemeClr val="tx1"/>
                </a:solidFill>
              </a:rPr>
              <a:t>ait</a:t>
            </a:r>
            <a:r>
              <a:rPr lang="en-US" sz="1600" dirty="0">
                <a:solidFill>
                  <a:schemeClr val="tx1"/>
                </a:solidFill>
              </a:rPr>
              <a:t> </a:t>
            </a:r>
            <a:r>
              <a:rPr lang="en-US" sz="1600" dirty="0" err="1">
                <a:solidFill>
                  <a:schemeClr val="tx1"/>
                </a:solidFill>
              </a:rPr>
              <a:t>tambak</a:t>
            </a:r>
            <a:r>
              <a:rPr lang="en-US" sz="1600" dirty="0">
                <a:solidFill>
                  <a:schemeClr val="tx1"/>
                </a:solidFill>
              </a:rPr>
              <a:t>, dan </a:t>
            </a:r>
            <a:r>
              <a:rPr lang="en-US" sz="1600" dirty="0" err="1">
                <a:solidFill>
                  <a:schemeClr val="tx1"/>
                </a:solidFill>
              </a:rPr>
              <a:t>teknologi</a:t>
            </a:r>
            <a:r>
              <a:rPr lang="en-US" sz="1600" dirty="0">
                <a:solidFill>
                  <a:schemeClr val="tx1"/>
                </a:solidFill>
              </a:rPr>
              <a:t> air </a:t>
            </a:r>
            <a:r>
              <a:rPr lang="en-US" sz="1600" dirty="0" err="1">
                <a:solidFill>
                  <a:schemeClr val="tx1"/>
                </a:solidFill>
              </a:rPr>
              <a:t>limbah</a:t>
            </a:r>
            <a:r>
              <a:rPr lang="en-US" sz="1600" dirty="0">
                <a:solidFill>
                  <a:schemeClr val="tx1"/>
                </a:solidFill>
              </a:rPr>
              <a:t> (2026)</a:t>
            </a:r>
          </a:p>
          <a:p>
            <a:pPr marL="342900" indent="-342900">
              <a:buFont typeface="+mj-lt"/>
              <a:buAutoNum type="arabicPeriod"/>
            </a:pPr>
            <a:r>
              <a:rPr lang="en-US" sz="1600" dirty="0" err="1">
                <a:solidFill>
                  <a:schemeClr val="tx1"/>
                </a:solidFill>
              </a:rPr>
              <a:t>Pelatihan</a:t>
            </a:r>
            <a:r>
              <a:rPr lang="en-US" sz="1600" dirty="0">
                <a:solidFill>
                  <a:schemeClr val="tx1"/>
                </a:solidFill>
              </a:rPr>
              <a:t> dan </a:t>
            </a:r>
            <a:r>
              <a:rPr lang="en-US" sz="1600" dirty="0" err="1">
                <a:solidFill>
                  <a:schemeClr val="tx1"/>
                </a:solidFill>
              </a:rPr>
              <a:t>Pendampingan</a:t>
            </a:r>
            <a:r>
              <a:rPr lang="en-US" sz="1600" dirty="0">
                <a:solidFill>
                  <a:schemeClr val="tx1"/>
                </a:solidFill>
              </a:rPr>
              <a:t> </a:t>
            </a:r>
            <a:r>
              <a:rPr lang="en-US" sz="1600" dirty="0" err="1">
                <a:solidFill>
                  <a:schemeClr val="tx1"/>
                </a:solidFill>
              </a:rPr>
              <a:t>Penerapan</a:t>
            </a:r>
            <a:r>
              <a:rPr lang="en-US" sz="1600" dirty="0">
                <a:solidFill>
                  <a:schemeClr val="tx1"/>
                </a:solidFill>
              </a:rPr>
              <a:t> GEDSI </a:t>
            </a:r>
            <a:r>
              <a:rPr lang="en-US" sz="1600" dirty="0" err="1">
                <a:solidFill>
                  <a:schemeClr val="tx1"/>
                </a:solidFill>
              </a:rPr>
              <a:t>dalam</a:t>
            </a:r>
            <a:r>
              <a:rPr lang="en-US" sz="1600" dirty="0">
                <a:solidFill>
                  <a:schemeClr val="tx1"/>
                </a:solidFill>
              </a:rPr>
              <a:t> IISAP </a:t>
            </a:r>
            <a:r>
              <a:rPr lang="en-US" sz="1600" dirty="0" err="1">
                <a:solidFill>
                  <a:schemeClr val="tx1"/>
                </a:solidFill>
              </a:rPr>
              <a:t>bagi</a:t>
            </a:r>
            <a:r>
              <a:rPr lang="en-US" sz="1600" dirty="0">
                <a:solidFill>
                  <a:schemeClr val="tx1"/>
                </a:solidFill>
              </a:rPr>
              <a:t> </a:t>
            </a:r>
            <a:r>
              <a:rPr lang="en-US" sz="1600" dirty="0" err="1">
                <a:solidFill>
                  <a:schemeClr val="tx1"/>
                </a:solidFill>
              </a:rPr>
              <a:t>Fasilitator</a:t>
            </a:r>
            <a:r>
              <a:rPr lang="en-US" sz="1600" dirty="0">
                <a:solidFill>
                  <a:schemeClr val="tx1"/>
                </a:solidFill>
              </a:rPr>
              <a:t> dan </a:t>
            </a:r>
            <a:r>
              <a:rPr lang="en-US" sz="1600" dirty="0" err="1">
                <a:solidFill>
                  <a:schemeClr val="tx1"/>
                </a:solidFill>
              </a:rPr>
              <a:t>Penyuluh</a:t>
            </a:r>
            <a:r>
              <a:rPr lang="en-US" sz="1600" dirty="0">
                <a:solidFill>
                  <a:schemeClr val="tx1"/>
                </a:solidFill>
              </a:rPr>
              <a:t> (2025-2026)</a:t>
            </a:r>
          </a:p>
          <a:p>
            <a:pPr marL="342900" indent="-342900">
              <a:buFont typeface="+mj-lt"/>
              <a:buAutoNum type="arabicPeriod"/>
            </a:pPr>
            <a:r>
              <a:rPr lang="en-US" sz="1600" dirty="0" err="1">
                <a:solidFill>
                  <a:schemeClr val="tx1"/>
                </a:solidFill>
              </a:rPr>
              <a:t>Pembuatan</a:t>
            </a:r>
            <a:r>
              <a:rPr lang="en-US" sz="1600" dirty="0">
                <a:solidFill>
                  <a:schemeClr val="tx1"/>
                </a:solidFill>
              </a:rPr>
              <a:t> Paket Audio Visual  dan </a:t>
            </a:r>
            <a:r>
              <a:rPr lang="en-US" sz="1600" dirty="0" err="1">
                <a:solidFill>
                  <a:schemeClr val="tx1"/>
                </a:solidFill>
              </a:rPr>
              <a:t>Cetak</a:t>
            </a:r>
            <a:r>
              <a:rPr lang="en-US" sz="1600" dirty="0">
                <a:solidFill>
                  <a:schemeClr val="tx1"/>
                </a:solidFill>
              </a:rPr>
              <a:t>  </a:t>
            </a:r>
            <a:r>
              <a:rPr lang="en-US" sz="1600" dirty="0" err="1">
                <a:solidFill>
                  <a:schemeClr val="tx1"/>
                </a:solidFill>
              </a:rPr>
              <a:t>Tentang</a:t>
            </a:r>
            <a:r>
              <a:rPr lang="en-US" sz="1600" dirty="0">
                <a:solidFill>
                  <a:schemeClr val="tx1"/>
                </a:solidFill>
              </a:rPr>
              <a:t> Perempuan Dalam Budi Daya </a:t>
            </a:r>
            <a:r>
              <a:rPr lang="en-US" sz="1600" dirty="0" err="1">
                <a:solidFill>
                  <a:schemeClr val="tx1"/>
                </a:solidFill>
              </a:rPr>
              <a:t>Udang</a:t>
            </a:r>
            <a:r>
              <a:rPr lang="en-US" sz="1600" dirty="0">
                <a:solidFill>
                  <a:schemeClr val="tx1"/>
                </a:solidFill>
              </a:rPr>
              <a:t> </a:t>
            </a:r>
            <a:r>
              <a:rPr lang="en-US" sz="1600" dirty="0" err="1">
                <a:solidFill>
                  <a:schemeClr val="tx1"/>
                </a:solidFill>
              </a:rPr>
              <a:t>Vaname</a:t>
            </a:r>
            <a:r>
              <a:rPr lang="en-US" sz="1600" dirty="0">
                <a:solidFill>
                  <a:schemeClr val="tx1"/>
                </a:solidFill>
              </a:rPr>
              <a:t> (2025-2026)</a:t>
            </a:r>
          </a:p>
          <a:p>
            <a:pPr marL="342900" indent="-342900">
              <a:buFont typeface="+mj-lt"/>
              <a:buAutoNum type="arabicPeriod"/>
            </a:pPr>
            <a:endParaRPr lang="en-US" b="1" dirty="0">
              <a:solidFill>
                <a:schemeClr val="tx1"/>
              </a:solidFill>
            </a:endParaRPr>
          </a:p>
          <a:p>
            <a:r>
              <a:rPr lang="en-US" b="1" dirty="0" err="1">
                <a:solidFill>
                  <a:schemeClr val="tx1"/>
                </a:solidFill>
              </a:rPr>
              <a:t>Sesi</a:t>
            </a:r>
            <a:r>
              <a:rPr lang="en-US" b="1" dirty="0">
                <a:solidFill>
                  <a:schemeClr val="tx1"/>
                </a:solidFill>
              </a:rPr>
              <a:t> GEDSI </a:t>
            </a:r>
            <a:r>
              <a:rPr lang="en-US" b="1" dirty="0" err="1">
                <a:solidFill>
                  <a:schemeClr val="tx1"/>
                </a:solidFill>
              </a:rPr>
              <a:t>terintegrasi</a:t>
            </a:r>
            <a:r>
              <a:rPr lang="en-US" b="1" dirty="0">
                <a:solidFill>
                  <a:schemeClr val="tx1"/>
                </a:solidFill>
              </a:rPr>
              <a:t> </a:t>
            </a:r>
            <a:r>
              <a:rPr lang="en-US" b="1" dirty="0" err="1">
                <a:solidFill>
                  <a:schemeClr val="tx1"/>
                </a:solidFill>
              </a:rPr>
              <a:t>dalam</a:t>
            </a:r>
            <a:r>
              <a:rPr lang="en-US" b="1" dirty="0">
                <a:solidFill>
                  <a:schemeClr val="tx1"/>
                </a:solidFill>
              </a:rPr>
              <a:t> </a:t>
            </a:r>
            <a:r>
              <a:rPr lang="en-US" b="1" dirty="0" err="1">
                <a:solidFill>
                  <a:schemeClr val="tx1"/>
                </a:solidFill>
              </a:rPr>
              <a:t>seluruh</a:t>
            </a:r>
            <a:r>
              <a:rPr lang="en-US" b="1" dirty="0">
                <a:solidFill>
                  <a:schemeClr val="tx1"/>
                </a:solidFill>
              </a:rPr>
              <a:t> </a:t>
            </a:r>
            <a:r>
              <a:rPr lang="en-US" b="1" dirty="0" err="1">
                <a:solidFill>
                  <a:schemeClr val="tx1"/>
                </a:solidFill>
              </a:rPr>
              <a:t>kegiatan</a:t>
            </a:r>
            <a:r>
              <a:rPr lang="en-US" b="1" dirty="0">
                <a:solidFill>
                  <a:schemeClr val="tx1"/>
                </a:solidFill>
              </a:rPr>
              <a:t> di </a:t>
            </a:r>
            <a:r>
              <a:rPr lang="en-US" b="1" dirty="0" err="1">
                <a:solidFill>
                  <a:schemeClr val="tx1"/>
                </a:solidFill>
              </a:rPr>
              <a:t>atas</a:t>
            </a:r>
            <a:endParaRPr lang="en-US" b="1" dirty="0">
              <a:solidFill>
                <a:schemeClr val="tx1"/>
              </a:solidFill>
            </a:endParaRPr>
          </a:p>
          <a:p>
            <a:r>
              <a:rPr lang="en-US" b="1" dirty="0">
                <a:solidFill>
                  <a:schemeClr val="tx1"/>
                </a:solidFill>
              </a:rPr>
              <a:t>Target </a:t>
            </a:r>
            <a:r>
              <a:rPr lang="en-US" b="1" dirty="0" err="1">
                <a:solidFill>
                  <a:schemeClr val="tx1"/>
                </a:solidFill>
              </a:rPr>
              <a:t>peserta</a:t>
            </a:r>
            <a:r>
              <a:rPr lang="en-US" b="1" dirty="0">
                <a:solidFill>
                  <a:schemeClr val="tx1"/>
                </a:solidFill>
              </a:rPr>
              <a:t> </a:t>
            </a:r>
            <a:r>
              <a:rPr lang="en-US" b="1" dirty="0" err="1">
                <a:solidFill>
                  <a:schemeClr val="tx1"/>
                </a:solidFill>
              </a:rPr>
              <a:t>kegiatan</a:t>
            </a:r>
            <a:r>
              <a:rPr lang="en-US" b="1" dirty="0">
                <a:solidFill>
                  <a:schemeClr val="tx1"/>
                </a:solidFill>
              </a:rPr>
              <a:t> </a:t>
            </a:r>
            <a:r>
              <a:rPr lang="en-US" b="1" dirty="0" err="1">
                <a:solidFill>
                  <a:schemeClr val="tx1"/>
                </a:solidFill>
              </a:rPr>
              <a:t>adalah</a:t>
            </a:r>
            <a:r>
              <a:rPr lang="en-US" b="1" dirty="0">
                <a:solidFill>
                  <a:schemeClr val="tx1"/>
                </a:solidFill>
              </a:rPr>
              <a:t> 20% Perempuan </a:t>
            </a:r>
          </a:p>
          <a:p>
            <a:r>
              <a:rPr lang="en-US" b="1" dirty="0" err="1">
                <a:solidFill>
                  <a:schemeClr val="tx1"/>
                </a:solidFill>
              </a:rPr>
              <a:t>Untuk</a:t>
            </a:r>
            <a:r>
              <a:rPr lang="en-US" b="1" dirty="0">
                <a:solidFill>
                  <a:schemeClr val="tx1"/>
                </a:solidFill>
              </a:rPr>
              <a:t> </a:t>
            </a:r>
            <a:r>
              <a:rPr lang="en-US" b="1" dirty="0" err="1">
                <a:solidFill>
                  <a:schemeClr val="tx1"/>
                </a:solidFill>
              </a:rPr>
              <a:t>Konsultasi</a:t>
            </a:r>
            <a:r>
              <a:rPr lang="en-US" b="1" dirty="0">
                <a:solidFill>
                  <a:schemeClr val="tx1"/>
                </a:solidFill>
              </a:rPr>
              <a:t> </a:t>
            </a:r>
            <a:r>
              <a:rPr lang="en-US" b="1" dirty="0" err="1">
                <a:solidFill>
                  <a:schemeClr val="tx1"/>
                </a:solidFill>
              </a:rPr>
              <a:t>Bermakna</a:t>
            </a:r>
            <a:r>
              <a:rPr lang="en-US" b="1" dirty="0">
                <a:solidFill>
                  <a:schemeClr val="tx1"/>
                </a:solidFill>
              </a:rPr>
              <a:t> </a:t>
            </a:r>
            <a:r>
              <a:rPr lang="en-US" b="1" dirty="0" err="1">
                <a:solidFill>
                  <a:schemeClr val="tx1"/>
                </a:solidFill>
              </a:rPr>
              <a:t>tenaga</a:t>
            </a:r>
            <a:r>
              <a:rPr lang="en-US" b="1" dirty="0">
                <a:solidFill>
                  <a:schemeClr val="tx1"/>
                </a:solidFill>
              </a:rPr>
              <a:t> </a:t>
            </a:r>
            <a:r>
              <a:rPr lang="en-US" b="1" dirty="0" err="1">
                <a:solidFill>
                  <a:schemeClr val="tx1"/>
                </a:solidFill>
              </a:rPr>
              <a:t>kerja</a:t>
            </a:r>
            <a:r>
              <a:rPr lang="en-US" b="1" dirty="0">
                <a:solidFill>
                  <a:schemeClr val="tx1"/>
                </a:solidFill>
              </a:rPr>
              <a:t> Perempuan </a:t>
            </a:r>
            <a:r>
              <a:rPr lang="en-US" b="1" dirty="0" err="1">
                <a:solidFill>
                  <a:schemeClr val="tx1"/>
                </a:solidFill>
              </a:rPr>
              <a:t>terserap</a:t>
            </a:r>
            <a:r>
              <a:rPr lang="en-US" b="1" dirty="0">
                <a:solidFill>
                  <a:schemeClr val="tx1"/>
                </a:solidFill>
              </a:rPr>
              <a:t> 20%</a:t>
            </a:r>
          </a:p>
          <a:p>
            <a:endParaRPr lang="en-US" b="1" dirty="0">
              <a:solidFill>
                <a:schemeClr val="tx1"/>
              </a:solidFill>
            </a:endParaRPr>
          </a:p>
          <a:p>
            <a:endParaRPr lang="en-US" b="1" dirty="0">
              <a:solidFill>
                <a:schemeClr val="tx1"/>
              </a:solidFill>
            </a:endParaRPr>
          </a:p>
          <a:p>
            <a:endParaRPr lang="en-ID" b="1" dirty="0">
              <a:solidFill>
                <a:schemeClr val="tx1"/>
              </a:solidFill>
            </a:endParaRPr>
          </a:p>
        </p:txBody>
      </p:sp>
      <p:sp>
        <p:nvSpPr>
          <p:cNvPr id="25" name="Rectangle 24">
            <a:extLst>
              <a:ext uri="{FF2B5EF4-FFF2-40B4-BE49-F238E27FC236}">
                <a16:creationId xmlns:a16="http://schemas.microsoft.com/office/drawing/2014/main" id="{7CDC5912-96FE-4974-EB4C-CF8BFA686E10}"/>
              </a:ext>
            </a:extLst>
          </p:cNvPr>
          <p:cNvSpPr/>
          <p:nvPr/>
        </p:nvSpPr>
        <p:spPr>
          <a:xfrm>
            <a:off x="3602004" y="3241711"/>
            <a:ext cx="1620820" cy="54399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Cara </a:t>
            </a:r>
            <a:r>
              <a:rPr lang="en-US" sz="1400" dirty="0" err="1"/>
              <a:t>mencapai</a:t>
            </a:r>
            <a:endParaRPr lang="en-ID" sz="1400" dirty="0"/>
          </a:p>
        </p:txBody>
      </p:sp>
      <p:sp>
        <p:nvSpPr>
          <p:cNvPr id="32" name="Arrow: Right 31">
            <a:extLst>
              <a:ext uri="{FF2B5EF4-FFF2-40B4-BE49-F238E27FC236}">
                <a16:creationId xmlns:a16="http://schemas.microsoft.com/office/drawing/2014/main" id="{F75B1739-FFC2-91A6-4F95-64C4EB71E160}"/>
              </a:ext>
            </a:extLst>
          </p:cNvPr>
          <p:cNvSpPr/>
          <p:nvPr/>
        </p:nvSpPr>
        <p:spPr>
          <a:xfrm rot="5400000">
            <a:off x="2512424" y="4446690"/>
            <a:ext cx="251438" cy="16098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33" name="Picture 32">
            <a:extLst>
              <a:ext uri="{FF2B5EF4-FFF2-40B4-BE49-F238E27FC236}">
                <a16:creationId xmlns:a16="http://schemas.microsoft.com/office/drawing/2014/main" id="{D55AE330-2060-536A-EE58-9FBCF90A6966}"/>
              </a:ext>
            </a:extLst>
          </p:cNvPr>
          <p:cNvPicPr>
            <a:picLocks noChangeAspect="1"/>
          </p:cNvPicPr>
          <p:nvPr/>
        </p:nvPicPr>
        <p:blipFill>
          <a:blip r:embed="rId5"/>
          <a:stretch>
            <a:fillRect/>
          </a:stretch>
        </p:blipFill>
        <p:spPr>
          <a:xfrm rot="10800000">
            <a:off x="2590303" y="2056219"/>
            <a:ext cx="195089" cy="268247"/>
          </a:xfrm>
          <a:prstGeom prst="rect">
            <a:avLst/>
          </a:prstGeom>
        </p:spPr>
      </p:pic>
      <p:pic>
        <p:nvPicPr>
          <p:cNvPr id="17" name="Picture 16">
            <a:extLst>
              <a:ext uri="{FF2B5EF4-FFF2-40B4-BE49-F238E27FC236}">
                <a16:creationId xmlns:a16="http://schemas.microsoft.com/office/drawing/2014/main" id="{EBF5459E-9248-C70D-B0B2-F19C16D7AB7B}"/>
              </a:ext>
            </a:extLst>
          </p:cNvPr>
          <p:cNvPicPr>
            <a:picLocks noChangeAspect="1"/>
          </p:cNvPicPr>
          <p:nvPr/>
        </p:nvPicPr>
        <p:blipFill>
          <a:blip r:embed="rId5"/>
          <a:stretch>
            <a:fillRect/>
          </a:stretch>
        </p:blipFill>
        <p:spPr>
          <a:xfrm rot="16200000">
            <a:off x="3370336" y="3379588"/>
            <a:ext cx="195089" cy="268247"/>
          </a:xfrm>
          <a:prstGeom prst="rect">
            <a:avLst/>
          </a:prstGeom>
        </p:spPr>
      </p:pic>
      <p:pic>
        <p:nvPicPr>
          <p:cNvPr id="20" name="Picture 19">
            <a:extLst>
              <a:ext uri="{FF2B5EF4-FFF2-40B4-BE49-F238E27FC236}">
                <a16:creationId xmlns:a16="http://schemas.microsoft.com/office/drawing/2014/main" id="{8419B33E-547B-D779-516B-F2430BD9A5CA}"/>
              </a:ext>
            </a:extLst>
          </p:cNvPr>
          <p:cNvPicPr>
            <a:picLocks noChangeAspect="1"/>
          </p:cNvPicPr>
          <p:nvPr/>
        </p:nvPicPr>
        <p:blipFill>
          <a:blip r:embed="rId5"/>
          <a:stretch>
            <a:fillRect/>
          </a:stretch>
        </p:blipFill>
        <p:spPr>
          <a:xfrm rot="16200000">
            <a:off x="5263080" y="3379588"/>
            <a:ext cx="195089" cy="268247"/>
          </a:xfrm>
          <a:prstGeom prst="rect">
            <a:avLst/>
          </a:prstGeom>
        </p:spPr>
      </p:pic>
      <p:sp>
        <p:nvSpPr>
          <p:cNvPr id="21" name="Rectangle 20">
            <a:extLst>
              <a:ext uri="{FF2B5EF4-FFF2-40B4-BE49-F238E27FC236}">
                <a16:creationId xmlns:a16="http://schemas.microsoft.com/office/drawing/2014/main" id="{FF97DE49-38B7-AC46-8A91-A980FE608D46}"/>
              </a:ext>
            </a:extLst>
          </p:cNvPr>
          <p:cNvSpPr/>
          <p:nvPr/>
        </p:nvSpPr>
        <p:spPr>
          <a:xfrm>
            <a:off x="702734" y="5903162"/>
            <a:ext cx="4310948" cy="736821"/>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err="1"/>
              <a:t>Untuk</a:t>
            </a:r>
            <a:r>
              <a:rPr lang="en-US" sz="1600" dirty="0"/>
              <a:t> DED MBC,NBC dan Lab </a:t>
            </a:r>
            <a:r>
              <a:rPr lang="en-US" sz="1600" dirty="0" err="1"/>
              <a:t>memperhatikan</a:t>
            </a:r>
            <a:r>
              <a:rPr lang="en-US" sz="1600" dirty="0"/>
              <a:t> Desain Universal: </a:t>
            </a:r>
            <a:r>
              <a:rPr lang="en-US" sz="1600" dirty="0" err="1"/>
              <a:t>Dapat</a:t>
            </a:r>
            <a:r>
              <a:rPr lang="en-US" sz="1600" dirty="0"/>
              <a:t> </a:t>
            </a:r>
            <a:r>
              <a:rPr lang="en-US" sz="1600" dirty="0" err="1"/>
              <a:t>diakses</a:t>
            </a:r>
            <a:r>
              <a:rPr lang="en-US" sz="1600" dirty="0"/>
              <a:t> oleh </a:t>
            </a:r>
            <a:r>
              <a:rPr lang="en-US" sz="1600" dirty="0" err="1"/>
              <a:t>semua</a:t>
            </a:r>
            <a:r>
              <a:rPr lang="en-US" sz="1600" dirty="0"/>
              <a:t> orang</a:t>
            </a:r>
            <a:endParaRPr lang="en-ID" sz="1600" dirty="0"/>
          </a:p>
        </p:txBody>
      </p:sp>
      <p:sp>
        <p:nvSpPr>
          <p:cNvPr id="31" name="Arrow: Right 30">
            <a:extLst>
              <a:ext uri="{FF2B5EF4-FFF2-40B4-BE49-F238E27FC236}">
                <a16:creationId xmlns:a16="http://schemas.microsoft.com/office/drawing/2014/main" id="{4FB3ED37-7AEB-A2C3-678D-AC1079FB46C9}"/>
              </a:ext>
            </a:extLst>
          </p:cNvPr>
          <p:cNvSpPr/>
          <p:nvPr/>
        </p:nvSpPr>
        <p:spPr>
          <a:xfrm rot="3614749">
            <a:off x="1000232" y="4331498"/>
            <a:ext cx="251438" cy="16098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4" name="Rectangle 33">
            <a:extLst>
              <a:ext uri="{FF2B5EF4-FFF2-40B4-BE49-F238E27FC236}">
                <a16:creationId xmlns:a16="http://schemas.microsoft.com/office/drawing/2014/main" id="{95332EBB-8C12-FE67-0F27-C5A9FEEF7D2D}"/>
              </a:ext>
            </a:extLst>
          </p:cNvPr>
          <p:cNvSpPr/>
          <p:nvPr/>
        </p:nvSpPr>
        <p:spPr>
          <a:xfrm>
            <a:off x="242793" y="2949004"/>
            <a:ext cx="1349064" cy="836705"/>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t>Tidak </a:t>
            </a:r>
            <a:r>
              <a:rPr lang="en-US" sz="1200" dirty="0" err="1"/>
              <a:t>ada</a:t>
            </a:r>
            <a:r>
              <a:rPr lang="en-US" sz="1200" dirty="0"/>
              <a:t> </a:t>
            </a:r>
            <a:r>
              <a:rPr lang="en-US" sz="1200" dirty="0" err="1"/>
              <a:t>diskriminasi</a:t>
            </a:r>
            <a:r>
              <a:rPr lang="en-US" sz="1200" dirty="0"/>
              <a:t> dan </a:t>
            </a:r>
            <a:r>
              <a:rPr lang="en-US" sz="1200" dirty="0" err="1"/>
              <a:t>kekerasan</a:t>
            </a:r>
            <a:r>
              <a:rPr lang="en-US" sz="1200" dirty="0"/>
              <a:t> </a:t>
            </a:r>
            <a:r>
              <a:rPr lang="en-US" sz="1200" dirty="0" err="1"/>
              <a:t>berbasis</a:t>
            </a:r>
            <a:r>
              <a:rPr lang="en-US" sz="1200" dirty="0"/>
              <a:t> gender</a:t>
            </a:r>
            <a:endParaRPr lang="en-ID" sz="1200" dirty="0"/>
          </a:p>
        </p:txBody>
      </p:sp>
      <p:sp>
        <p:nvSpPr>
          <p:cNvPr id="35" name="Arrow: Right 34">
            <a:extLst>
              <a:ext uri="{FF2B5EF4-FFF2-40B4-BE49-F238E27FC236}">
                <a16:creationId xmlns:a16="http://schemas.microsoft.com/office/drawing/2014/main" id="{337F6BA4-4178-ED5A-51F5-C129480A6BAF}"/>
              </a:ext>
            </a:extLst>
          </p:cNvPr>
          <p:cNvSpPr/>
          <p:nvPr/>
        </p:nvSpPr>
        <p:spPr>
          <a:xfrm rot="18267281">
            <a:off x="976590" y="2450855"/>
            <a:ext cx="251438" cy="16098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36" name="Picture 35">
            <a:extLst>
              <a:ext uri="{FF2B5EF4-FFF2-40B4-BE49-F238E27FC236}">
                <a16:creationId xmlns:a16="http://schemas.microsoft.com/office/drawing/2014/main" id="{2F8CC36F-75C0-672A-B520-493B0474687A}"/>
              </a:ext>
            </a:extLst>
          </p:cNvPr>
          <p:cNvPicPr>
            <a:picLocks noChangeAspect="1"/>
          </p:cNvPicPr>
          <p:nvPr/>
        </p:nvPicPr>
        <p:blipFill>
          <a:blip r:embed="rId5"/>
          <a:stretch>
            <a:fillRect/>
          </a:stretch>
        </p:blipFill>
        <p:spPr>
          <a:xfrm rot="16200000">
            <a:off x="3115897" y="1743893"/>
            <a:ext cx="195089" cy="268247"/>
          </a:xfrm>
          <a:prstGeom prst="rect">
            <a:avLst/>
          </a:prstGeom>
        </p:spPr>
      </p:pic>
      <p:pic>
        <p:nvPicPr>
          <p:cNvPr id="37" name="Picture 36">
            <a:extLst>
              <a:ext uri="{FF2B5EF4-FFF2-40B4-BE49-F238E27FC236}">
                <a16:creationId xmlns:a16="http://schemas.microsoft.com/office/drawing/2014/main" id="{BD8F0FB4-1732-896B-9133-9BA38DD9CFD2}"/>
              </a:ext>
            </a:extLst>
          </p:cNvPr>
          <p:cNvPicPr>
            <a:picLocks noChangeAspect="1"/>
          </p:cNvPicPr>
          <p:nvPr/>
        </p:nvPicPr>
        <p:blipFill>
          <a:blip r:embed="rId5"/>
          <a:stretch>
            <a:fillRect/>
          </a:stretch>
        </p:blipFill>
        <p:spPr>
          <a:xfrm rot="5238140">
            <a:off x="2059541" y="1709214"/>
            <a:ext cx="195089" cy="268247"/>
          </a:xfrm>
          <a:prstGeom prst="rect">
            <a:avLst/>
          </a:prstGeom>
        </p:spPr>
      </p:pic>
    </p:spTree>
    <p:extLst>
      <p:ext uri="{BB962C8B-B14F-4D97-AF65-F5344CB8AC3E}">
        <p14:creationId xmlns:p14="http://schemas.microsoft.com/office/powerpoint/2010/main" val="3960940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31F39-245B-E8BB-7D81-CC1260895C3F}"/>
            </a:ext>
          </a:extLst>
        </p:cNvPr>
        <p:cNvGrpSpPr/>
        <p:nvPr/>
      </p:nvGrpSpPr>
      <p:grpSpPr>
        <a:xfrm>
          <a:off x="0" y="0"/>
          <a:ext cx="0" cy="0"/>
          <a:chOff x="0" y="0"/>
          <a:chExt cx="0" cy="0"/>
        </a:xfrm>
      </p:grpSpPr>
      <p:pic>
        <p:nvPicPr>
          <p:cNvPr id="2" name="Google Shape;198;p10">
            <a:extLst>
              <a:ext uri="{FF2B5EF4-FFF2-40B4-BE49-F238E27FC236}">
                <a16:creationId xmlns:a16="http://schemas.microsoft.com/office/drawing/2014/main" id="{6F9A7E66-A000-D6FA-00C9-8E600E59592E}"/>
              </a:ext>
            </a:extLst>
          </p:cNvPr>
          <p:cNvPicPr preferRelativeResize="0"/>
          <p:nvPr/>
        </p:nvPicPr>
        <p:blipFill rotWithShape="1">
          <a:blip r:embed="rId3">
            <a:alphaModFix/>
          </a:blip>
          <a:srcRect/>
          <a:stretch/>
        </p:blipFill>
        <p:spPr>
          <a:xfrm>
            <a:off x="-1" y="0"/>
            <a:ext cx="2751083" cy="945469"/>
          </a:xfrm>
          <a:prstGeom prst="rect">
            <a:avLst/>
          </a:prstGeom>
          <a:noFill/>
          <a:ln>
            <a:noFill/>
          </a:ln>
        </p:spPr>
      </p:pic>
      <p:pic>
        <p:nvPicPr>
          <p:cNvPr id="4" name="Picture 4" descr="ADB forecasts solid, slightly lower growth in developing Asia | ABS-CBN ...">
            <a:extLst>
              <a:ext uri="{FF2B5EF4-FFF2-40B4-BE49-F238E27FC236}">
                <a16:creationId xmlns:a16="http://schemas.microsoft.com/office/drawing/2014/main" id="{ACD8E1FE-8355-18E8-83D3-A889942436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70903" y="0"/>
            <a:ext cx="1296161" cy="86365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05B6C10-2971-53AE-30A2-251DF7A9ABEC}"/>
              </a:ext>
            </a:extLst>
          </p:cNvPr>
          <p:cNvPicPr>
            <a:picLocks noChangeAspect="1"/>
          </p:cNvPicPr>
          <p:nvPr/>
        </p:nvPicPr>
        <p:blipFill>
          <a:blip r:embed="rId5"/>
          <a:stretch>
            <a:fillRect/>
          </a:stretch>
        </p:blipFill>
        <p:spPr>
          <a:xfrm>
            <a:off x="189086" y="4403029"/>
            <a:ext cx="3318933" cy="2133458"/>
          </a:xfrm>
          <a:prstGeom prst="rect">
            <a:avLst/>
          </a:prstGeom>
        </p:spPr>
      </p:pic>
      <p:pic>
        <p:nvPicPr>
          <p:cNvPr id="8" name="Picture 7">
            <a:extLst>
              <a:ext uri="{FF2B5EF4-FFF2-40B4-BE49-F238E27FC236}">
                <a16:creationId xmlns:a16="http://schemas.microsoft.com/office/drawing/2014/main" id="{9F7F884D-F659-93E8-B356-C37FFA5D8CC1}"/>
              </a:ext>
            </a:extLst>
          </p:cNvPr>
          <p:cNvPicPr>
            <a:picLocks noChangeAspect="1"/>
          </p:cNvPicPr>
          <p:nvPr/>
        </p:nvPicPr>
        <p:blipFill>
          <a:blip r:embed="rId6"/>
          <a:stretch>
            <a:fillRect/>
          </a:stretch>
        </p:blipFill>
        <p:spPr>
          <a:xfrm>
            <a:off x="8186842" y="4403029"/>
            <a:ext cx="3332141" cy="2215199"/>
          </a:xfrm>
          <a:prstGeom prst="rect">
            <a:avLst/>
          </a:prstGeom>
        </p:spPr>
      </p:pic>
      <p:sp>
        <p:nvSpPr>
          <p:cNvPr id="6" name="Title 1">
            <a:extLst>
              <a:ext uri="{FF2B5EF4-FFF2-40B4-BE49-F238E27FC236}">
                <a16:creationId xmlns:a16="http://schemas.microsoft.com/office/drawing/2014/main" id="{6AAFFC88-C18E-A341-FBD2-FCFCCFDB12D3}"/>
              </a:ext>
            </a:extLst>
          </p:cNvPr>
          <p:cNvSpPr txBox="1">
            <a:spLocks/>
          </p:cNvSpPr>
          <p:nvPr/>
        </p:nvSpPr>
        <p:spPr>
          <a:xfrm>
            <a:off x="2455333" y="190064"/>
            <a:ext cx="7916334" cy="945469"/>
          </a:xfrm>
          <a:prstGeom prst="rect">
            <a:avLst/>
          </a:prstGeom>
          <a:solidFill>
            <a:schemeClr val="accent1">
              <a:lumMod val="40000"/>
              <a:lumOff val="60000"/>
            </a:scheme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sv-SE" sz="2700" b="1" dirty="0">
                <a:latin typeface="Quattrocento Sans" panose="020B0502050000020003" pitchFamily="34" charset="0"/>
              </a:rPr>
              <a:t> </a:t>
            </a:r>
            <a:r>
              <a:rPr lang="sv-SE" sz="2700" b="1" dirty="0">
                <a:latin typeface="Segoe UI Black" panose="020B0A02040204020203" pitchFamily="34" charset="0"/>
                <a:ea typeface="Segoe UI Black" panose="020B0A02040204020203" pitchFamily="34" charset="0"/>
              </a:rPr>
              <a:t>Apa yang Harus Dilakukan Fasilitator?</a:t>
            </a:r>
            <a:endParaRPr lang="en-ID" sz="2900" b="1" dirty="0">
              <a:latin typeface="Segoe UI Black" panose="020B0A02040204020203" pitchFamily="34" charset="0"/>
              <a:ea typeface="Segoe UI Black" panose="020B0A02040204020203" pitchFamily="34" charset="0"/>
            </a:endParaRPr>
          </a:p>
        </p:txBody>
      </p:sp>
      <p:pic>
        <p:nvPicPr>
          <p:cNvPr id="10" name="Picture 9">
            <a:extLst>
              <a:ext uri="{FF2B5EF4-FFF2-40B4-BE49-F238E27FC236}">
                <a16:creationId xmlns:a16="http://schemas.microsoft.com/office/drawing/2014/main" id="{B0CC7537-187B-E4C6-1050-9808EF1F5A61}"/>
              </a:ext>
            </a:extLst>
          </p:cNvPr>
          <p:cNvPicPr>
            <a:picLocks noChangeAspect="1"/>
          </p:cNvPicPr>
          <p:nvPr/>
        </p:nvPicPr>
        <p:blipFill>
          <a:blip r:embed="rId7"/>
          <a:srcRect t="7444" r="1972"/>
          <a:stretch/>
        </p:blipFill>
        <p:spPr>
          <a:xfrm>
            <a:off x="4151735" y="4440230"/>
            <a:ext cx="3710118" cy="2215199"/>
          </a:xfrm>
          <a:prstGeom prst="rect">
            <a:avLst/>
          </a:prstGeom>
        </p:spPr>
      </p:pic>
      <p:sp>
        <p:nvSpPr>
          <p:cNvPr id="12" name="TextBox 11">
            <a:extLst>
              <a:ext uri="{FF2B5EF4-FFF2-40B4-BE49-F238E27FC236}">
                <a16:creationId xmlns:a16="http://schemas.microsoft.com/office/drawing/2014/main" id="{A2B64537-E5EF-00C1-364B-E4C884DB4512}"/>
              </a:ext>
            </a:extLst>
          </p:cNvPr>
          <p:cNvSpPr txBox="1"/>
          <p:nvPr/>
        </p:nvSpPr>
        <p:spPr>
          <a:xfrm>
            <a:off x="499531" y="1364712"/>
            <a:ext cx="11286067" cy="369332"/>
          </a:xfrm>
          <a:prstGeom prst="rect">
            <a:avLst/>
          </a:prstGeom>
          <a:solidFill>
            <a:schemeClr val="accent2">
              <a:lumMod val="60000"/>
              <a:lumOff val="40000"/>
            </a:schemeClr>
          </a:solidFill>
        </p:spPr>
        <p:txBody>
          <a:bodyPr wrap="square">
            <a:spAutoFit/>
          </a:bodyPr>
          <a:lstStyle/>
          <a:p>
            <a:pPr algn="just"/>
            <a:r>
              <a:rPr lang="en-ID" dirty="0"/>
              <a:t>1. </a:t>
            </a:r>
            <a:r>
              <a:rPr lang="en-ID" dirty="0" err="1"/>
              <a:t>Mengidentifikasi</a:t>
            </a:r>
            <a:r>
              <a:rPr lang="en-ID" dirty="0"/>
              <a:t> Matrik GESIAP, </a:t>
            </a:r>
            <a:r>
              <a:rPr lang="en-ID" dirty="0" err="1"/>
              <a:t>Kegiatan</a:t>
            </a:r>
            <a:r>
              <a:rPr lang="en-ID" dirty="0"/>
              <a:t>, </a:t>
            </a:r>
            <a:r>
              <a:rPr lang="en-ID" dirty="0" err="1"/>
              <a:t>Kelompok</a:t>
            </a:r>
            <a:r>
              <a:rPr lang="en-ID" dirty="0"/>
              <a:t> Target dan </a:t>
            </a:r>
            <a:r>
              <a:rPr lang="en-ID" dirty="0" err="1"/>
              <a:t>Indikator</a:t>
            </a:r>
            <a:r>
              <a:rPr lang="en-ID" dirty="0"/>
              <a:t> </a:t>
            </a:r>
            <a:r>
              <a:rPr lang="en-ID" dirty="0" err="1"/>
              <a:t>Capaian</a:t>
            </a:r>
            <a:r>
              <a:rPr lang="en-ID" dirty="0"/>
              <a:t> </a:t>
            </a:r>
            <a:r>
              <a:rPr lang="en-ID" dirty="0" err="1"/>
              <a:t>dalam</a:t>
            </a:r>
            <a:r>
              <a:rPr lang="en-ID" dirty="0"/>
              <a:t> </a:t>
            </a:r>
            <a:r>
              <a:rPr lang="en-ID" dirty="0" err="1"/>
              <a:t>Setiap</a:t>
            </a:r>
            <a:r>
              <a:rPr lang="en-ID" dirty="0"/>
              <a:t> Output?</a:t>
            </a:r>
          </a:p>
        </p:txBody>
      </p:sp>
      <p:sp>
        <p:nvSpPr>
          <p:cNvPr id="14" name="TextBox 13">
            <a:extLst>
              <a:ext uri="{FF2B5EF4-FFF2-40B4-BE49-F238E27FC236}">
                <a16:creationId xmlns:a16="http://schemas.microsoft.com/office/drawing/2014/main" id="{85A13A22-4273-96B4-C770-35DAC0F424D3}"/>
              </a:ext>
            </a:extLst>
          </p:cNvPr>
          <p:cNvSpPr txBox="1"/>
          <p:nvPr/>
        </p:nvSpPr>
        <p:spPr>
          <a:xfrm>
            <a:off x="499531" y="2377484"/>
            <a:ext cx="11286067" cy="369332"/>
          </a:xfrm>
          <a:prstGeom prst="rect">
            <a:avLst/>
          </a:prstGeom>
          <a:solidFill>
            <a:schemeClr val="accent2">
              <a:lumMod val="60000"/>
              <a:lumOff val="40000"/>
            </a:schemeClr>
          </a:solidFill>
        </p:spPr>
        <p:txBody>
          <a:bodyPr wrap="square">
            <a:spAutoFit/>
          </a:bodyPr>
          <a:lstStyle/>
          <a:p>
            <a:r>
              <a:rPr lang="en-US" dirty="0"/>
              <a:t>2. </a:t>
            </a:r>
            <a:r>
              <a:rPr lang="en-US" dirty="0" err="1"/>
              <a:t>Sinergi</a:t>
            </a:r>
            <a:r>
              <a:rPr lang="en-US" dirty="0"/>
              <a:t> </a:t>
            </a:r>
            <a:r>
              <a:rPr lang="en-US" dirty="0" err="1"/>
              <a:t>dengan</a:t>
            </a:r>
            <a:r>
              <a:rPr lang="en-US" dirty="0"/>
              <a:t> </a:t>
            </a:r>
            <a:r>
              <a:rPr lang="en-US" dirty="0" err="1"/>
              <a:t>berbagai</a:t>
            </a:r>
            <a:r>
              <a:rPr lang="en-US" dirty="0"/>
              <a:t> </a:t>
            </a:r>
            <a:r>
              <a:rPr lang="en-US" dirty="0" err="1"/>
              <a:t>pihak</a:t>
            </a:r>
            <a:r>
              <a:rPr lang="en-US" dirty="0"/>
              <a:t>?</a:t>
            </a:r>
            <a:endParaRPr lang="en-ID" dirty="0"/>
          </a:p>
        </p:txBody>
      </p:sp>
      <p:sp>
        <p:nvSpPr>
          <p:cNvPr id="16" name="TextBox 15">
            <a:extLst>
              <a:ext uri="{FF2B5EF4-FFF2-40B4-BE49-F238E27FC236}">
                <a16:creationId xmlns:a16="http://schemas.microsoft.com/office/drawing/2014/main" id="{62904D09-17AF-0F06-B0DD-FBBFFEA563F9}"/>
              </a:ext>
            </a:extLst>
          </p:cNvPr>
          <p:cNvSpPr txBox="1"/>
          <p:nvPr/>
        </p:nvSpPr>
        <p:spPr>
          <a:xfrm>
            <a:off x="499532" y="3445704"/>
            <a:ext cx="11286067" cy="369332"/>
          </a:xfrm>
          <a:prstGeom prst="rect">
            <a:avLst/>
          </a:prstGeom>
          <a:solidFill>
            <a:schemeClr val="accent2">
              <a:lumMod val="60000"/>
              <a:lumOff val="40000"/>
            </a:schemeClr>
          </a:solidFill>
        </p:spPr>
        <p:txBody>
          <a:bodyPr wrap="square">
            <a:spAutoFit/>
          </a:bodyPr>
          <a:lstStyle/>
          <a:p>
            <a:r>
              <a:rPr lang="en-US" dirty="0"/>
              <a:t>3. </a:t>
            </a:r>
            <a:r>
              <a:rPr lang="en-US" dirty="0" err="1"/>
              <a:t>Bekerja</a:t>
            </a:r>
            <a:r>
              <a:rPr lang="en-US" dirty="0"/>
              <a:t> </a:t>
            </a:r>
            <a:r>
              <a:rPr lang="en-US" dirty="0" err="1"/>
              <a:t>sama</a:t>
            </a:r>
            <a:r>
              <a:rPr lang="en-US" dirty="0"/>
              <a:t> </a:t>
            </a:r>
            <a:r>
              <a:rPr lang="en-US" dirty="0" err="1"/>
              <a:t>dengan</a:t>
            </a:r>
            <a:r>
              <a:rPr lang="en-US"/>
              <a:t> SA dan Balai?</a:t>
            </a:r>
            <a:endParaRPr lang="en-ID" dirty="0"/>
          </a:p>
        </p:txBody>
      </p:sp>
    </p:spTree>
    <p:extLst>
      <p:ext uri="{BB962C8B-B14F-4D97-AF65-F5344CB8AC3E}">
        <p14:creationId xmlns:p14="http://schemas.microsoft.com/office/powerpoint/2010/main" val="1354212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5B422-AB73-9DEC-4E83-0005B2B55682}"/>
            </a:ext>
          </a:extLst>
        </p:cNvPr>
        <p:cNvGrpSpPr/>
        <p:nvPr/>
      </p:nvGrpSpPr>
      <p:grpSpPr>
        <a:xfrm>
          <a:off x="0" y="0"/>
          <a:ext cx="0" cy="0"/>
          <a:chOff x="0" y="0"/>
          <a:chExt cx="0" cy="0"/>
        </a:xfrm>
      </p:grpSpPr>
      <p:pic>
        <p:nvPicPr>
          <p:cNvPr id="2" name="Google Shape;198;p10">
            <a:extLst>
              <a:ext uri="{FF2B5EF4-FFF2-40B4-BE49-F238E27FC236}">
                <a16:creationId xmlns:a16="http://schemas.microsoft.com/office/drawing/2014/main" id="{1FBBFD40-12F8-6745-608B-2BD6C4D51C9D}"/>
              </a:ext>
            </a:extLst>
          </p:cNvPr>
          <p:cNvPicPr preferRelativeResize="0"/>
          <p:nvPr/>
        </p:nvPicPr>
        <p:blipFill rotWithShape="1">
          <a:blip r:embed="rId3">
            <a:alphaModFix/>
          </a:blip>
          <a:srcRect/>
          <a:stretch/>
        </p:blipFill>
        <p:spPr>
          <a:xfrm>
            <a:off x="-1" y="0"/>
            <a:ext cx="2751083" cy="945469"/>
          </a:xfrm>
          <a:prstGeom prst="rect">
            <a:avLst/>
          </a:prstGeom>
          <a:noFill/>
          <a:ln>
            <a:noFill/>
          </a:ln>
        </p:spPr>
      </p:pic>
      <p:pic>
        <p:nvPicPr>
          <p:cNvPr id="4" name="Picture 4" descr="ADB forecasts solid, slightly lower growth in developing Asia | ABS-CBN ...">
            <a:extLst>
              <a:ext uri="{FF2B5EF4-FFF2-40B4-BE49-F238E27FC236}">
                <a16:creationId xmlns:a16="http://schemas.microsoft.com/office/drawing/2014/main" id="{1D9E8E3D-CBCB-019D-CBC5-C9CA0AEE75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70903" y="0"/>
            <a:ext cx="1296161" cy="86365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92763D7-BCF8-32D7-63DB-B76BF3A1A38C}"/>
              </a:ext>
            </a:extLst>
          </p:cNvPr>
          <p:cNvPicPr>
            <a:picLocks noChangeAspect="1"/>
          </p:cNvPicPr>
          <p:nvPr/>
        </p:nvPicPr>
        <p:blipFill>
          <a:blip r:embed="rId5"/>
          <a:stretch>
            <a:fillRect/>
          </a:stretch>
        </p:blipFill>
        <p:spPr>
          <a:xfrm>
            <a:off x="70802" y="3649133"/>
            <a:ext cx="3044932" cy="2971800"/>
          </a:xfrm>
          <a:prstGeom prst="rect">
            <a:avLst/>
          </a:prstGeom>
        </p:spPr>
      </p:pic>
      <p:sp>
        <p:nvSpPr>
          <p:cNvPr id="6" name="Title 1">
            <a:extLst>
              <a:ext uri="{FF2B5EF4-FFF2-40B4-BE49-F238E27FC236}">
                <a16:creationId xmlns:a16="http://schemas.microsoft.com/office/drawing/2014/main" id="{5193E647-A1B4-0CFD-FF5F-BBF03BCE16BB}"/>
              </a:ext>
            </a:extLst>
          </p:cNvPr>
          <p:cNvSpPr txBox="1">
            <a:spLocks/>
          </p:cNvSpPr>
          <p:nvPr/>
        </p:nvSpPr>
        <p:spPr>
          <a:xfrm>
            <a:off x="2455333" y="40907"/>
            <a:ext cx="7916334" cy="441693"/>
          </a:xfrm>
          <a:prstGeom prst="rect">
            <a:avLst/>
          </a:prstGeom>
          <a:solidFill>
            <a:schemeClr val="accent1">
              <a:lumMod val="40000"/>
              <a:lumOff val="60000"/>
            </a:schemeClr>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sv-SE" sz="2700" b="1" dirty="0">
                <a:latin typeface="Quattrocento Sans" panose="020B0502050000020003" pitchFamily="34" charset="0"/>
              </a:rPr>
              <a:t> </a:t>
            </a:r>
            <a:r>
              <a:rPr lang="sv-SE" sz="2700" b="1" dirty="0">
                <a:latin typeface="Segoe UI Black" panose="020B0A02040204020203" pitchFamily="34" charset="0"/>
                <a:ea typeface="Segoe UI Black" panose="020B0A02040204020203" pitchFamily="34" charset="0"/>
              </a:rPr>
              <a:t>Fasilitator Memeriksa Checklis Gender</a:t>
            </a:r>
            <a:endParaRPr lang="en-ID" sz="2900" b="1" dirty="0">
              <a:latin typeface="Segoe UI Black" panose="020B0A02040204020203" pitchFamily="34" charset="0"/>
              <a:ea typeface="Segoe UI Black" panose="020B0A02040204020203" pitchFamily="34" charset="0"/>
            </a:endParaRPr>
          </a:p>
        </p:txBody>
      </p:sp>
      <p:pic>
        <p:nvPicPr>
          <p:cNvPr id="10" name="Picture 9">
            <a:extLst>
              <a:ext uri="{FF2B5EF4-FFF2-40B4-BE49-F238E27FC236}">
                <a16:creationId xmlns:a16="http://schemas.microsoft.com/office/drawing/2014/main" id="{DB9EF6B4-F456-6018-2FB3-2E1ADEA24D97}"/>
              </a:ext>
            </a:extLst>
          </p:cNvPr>
          <p:cNvPicPr>
            <a:picLocks noChangeAspect="1"/>
          </p:cNvPicPr>
          <p:nvPr/>
        </p:nvPicPr>
        <p:blipFill>
          <a:blip r:embed="rId6"/>
          <a:srcRect t="7444" r="1972"/>
          <a:stretch/>
        </p:blipFill>
        <p:spPr>
          <a:xfrm>
            <a:off x="70801" y="711200"/>
            <a:ext cx="3044932" cy="2816359"/>
          </a:xfrm>
          <a:prstGeom prst="rect">
            <a:avLst/>
          </a:prstGeom>
        </p:spPr>
      </p:pic>
      <p:pic>
        <p:nvPicPr>
          <p:cNvPr id="30" name="Picture 29">
            <a:extLst>
              <a:ext uri="{FF2B5EF4-FFF2-40B4-BE49-F238E27FC236}">
                <a16:creationId xmlns:a16="http://schemas.microsoft.com/office/drawing/2014/main" id="{1BC076BA-637A-2479-6D0F-01FBDCE51197}"/>
              </a:ext>
            </a:extLst>
          </p:cNvPr>
          <p:cNvPicPr>
            <a:picLocks noChangeAspect="1"/>
          </p:cNvPicPr>
          <p:nvPr/>
        </p:nvPicPr>
        <p:blipFill>
          <a:blip r:embed="rId7"/>
          <a:stretch>
            <a:fillRect/>
          </a:stretch>
        </p:blipFill>
        <p:spPr>
          <a:xfrm>
            <a:off x="3186535" y="711200"/>
            <a:ext cx="7509087" cy="6234684"/>
          </a:xfrm>
          <a:prstGeom prst="rect">
            <a:avLst/>
          </a:prstGeom>
          <a:ln w="9525">
            <a:solidFill>
              <a:schemeClr val="accent1">
                <a:lumMod val="20000"/>
                <a:lumOff val="80000"/>
              </a:schemeClr>
            </a:solidFill>
          </a:ln>
        </p:spPr>
      </p:pic>
    </p:spTree>
    <p:extLst>
      <p:ext uri="{BB962C8B-B14F-4D97-AF65-F5344CB8AC3E}">
        <p14:creationId xmlns:p14="http://schemas.microsoft.com/office/powerpoint/2010/main" val="2750887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B17F0-335F-9C6C-A0E0-61CF86001762}"/>
            </a:ext>
          </a:extLst>
        </p:cNvPr>
        <p:cNvGrpSpPr/>
        <p:nvPr/>
      </p:nvGrpSpPr>
      <p:grpSpPr>
        <a:xfrm>
          <a:off x="0" y="0"/>
          <a:ext cx="0" cy="0"/>
          <a:chOff x="0" y="0"/>
          <a:chExt cx="0" cy="0"/>
        </a:xfrm>
      </p:grpSpPr>
      <p:pic>
        <p:nvPicPr>
          <p:cNvPr id="2" name="Google Shape;198;p10">
            <a:extLst>
              <a:ext uri="{FF2B5EF4-FFF2-40B4-BE49-F238E27FC236}">
                <a16:creationId xmlns:a16="http://schemas.microsoft.com/office/drawing/2014/main" id="{C8D51C87-10E5-39AD-F8CB-AEA847836C4F}"/>
              </a:ext>
            </a:extLst>
          </p:cNvPr>
          <p:cNvPicPr preferRelativeResize="0"/>
          <p:nvPr/>
        </p:nvPicPr>
        <p:blipFill rotWithShape="1">
          <a:blip r:embed="rId3">
            <a:alphaModFix/>
          </a:blip>
          <a:srcRect/>
          <a:stretch/>
        </p:blipFill>
        <p:spPr>
          <a:xfrm>
            <a:off x="-1" y="0"/>
            <a:ext cx="2751083" cy="945469"/>
          </a:xfrm>
          <a:prstGeom prst="rect">
            <a:avLst/>
          </a:prstGeom>
          <a:noFill/>
          <a:ln>
            <a:noFill/>
          </a:ln>
        </p:spPr>
      </p:pic>
      <p:pic>
        <p:nvPicPr>
          <p:cNvPr id="4" name="Picture 4" descr="ADB forecasts solid, slightly lower growth in developing Asia | ABS-CBN ...">
            <a:extLst>
              <a:ext uri="{FF2B5EF4-FFF2-40B4-BE49-F238E27FC236}">
                <a16:creationId xmlns:a16="http://schemas.microsoft.com/office/drawing/2014/main" id="{D8A5FC0E-676E-B364-C70E-1481E2F77B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70903" y="0"/>
            <a:ext cx="1296161" cy="86365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177DCFD-9E90-BDBB-4215-D61DA1A9B9F7}"/>
              </a:ext>
            </a:extLst>
          </p:cNvPr>
          <p:cNvPicPr>
            <a:picLocks noChangeAspect="1"/>
          </p:cNvPicPr>
          <p:nvPr/>
        </p:nvPicPr>
        <p:blipFill>
          <a:blip r:embed="rId5"/>
          <a:stretch>
            <a:fillRect/>
          </a:stretch>
        </p:blipFill>
        <p:spPr>
          <a:xfrm>
            <a:off x="189086" y="4403029"/>
            <a:ext cx="3637660" cy="2133458"/>
          </a:xfrm>
          <a:prstGeom prst="rect">
            <a:avLst/>
          </a:prstGeom>
        </p:spPr>
      </p:pic>
      <p:pic>
        <p:nvPicPr>
          <p:cNvPr id="8" name="Picture 7">
            <a:extLst>
              <a:ext uri="{FF2B5EF4-FFF2-40B4-BE49-F238E27FC236}">
                <a16:creationId xmlns:a16="http://schemas.microsoft.com/office/drawing/2014/main" id="{1BFEDF52-2DF9-45C5-DEAA-463703B98917}"/>
              </a:ext>
            </a:extLst>
          </p:cNvPr>
          <p:cNvPicPr>
            <a:picLocks noChangeAspect="1"/>
          </p:cNvPicPr>
          <p:nvPr/>
        </p:nvPicPr>
        <p:blipFill>
          <a:blip r:embed="rId6"/>
          <a:stretch>
            <a:fillRect/>
          </a:stretch>
        </p:blipFill>
        <p:spPr>
          <a:xfrm>
            <a:off x="8186842" y="4403029"/>
            <a:ext cx="3816072" cy="2215199"/>
          </a:xfrm>
          <a:prstGeom prst="rect">
            <a:avLst/>
          </a:prstGeom>
        </p:spPr>
      </p:pic>
      <p:sp>
        <p:nvSpPr>
          <p:cNvPr id="6" name="Title 1">
            <a:extLst>
              <a:ext uri="{FF2B5EF4-FFF2-40B4-BE49-F238E27FC236}">
                <a16:creationId xmlns:a16="http://schemas.microsoft.com/office/drawing/2014/main" id="{5A171CD1-EC5C-C16C-E867-41AE8FFA4869}"/>
              </a:ext>
            </a:extLst>
          </p:cNvPr>
          <p:cNvSpPr txBox="1">
            <a:spLocks/>
          </p:cNvSpPr>
          <p:nvPr/>
        </p:nvSpPr>
        <p:spPr>
          <a:xfrm>
            <a:off x="2455333" y="190064"/>
            <a:ext cx="7916334" cy="945469"/>
          </a:xfrm>
          <a:prstGeom prst="rect">
            <a:avLst/>
          </a:prstGeom>
          <a:solidFill>
            <a:schemeClr val="accent1">
              <a:lumMod val="40000"/>
              <a:lumOff val="60000"/>
            </a:scheme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sv-SE" sz="2700" b="1" dirty="0">
                <a:latin typeface="Quattrocento Sans" panose="020B0502050000020003" pitchFamily="34" charset="0"/>
              </a:rPr>
              <a:t> </a:t>
            </a:r>
            <a:r>
              <a:rPr lang="sv-SE" sz="2700" b="1" dirty="0">
                <a:latin typeface="Segoe UI Black" panose="020B0A02040204020203" pitchFamily="34" charset="0"/>
                <a:ea typeface="Segoe UI Black" panose="020B0A02040204020203" pitchFamily="34" charset="0"/>
              </a:rPr>
              <a:t>Renungan</a:t>
            </a:r>
            <a:endParaRPr lang="en-ID" sz="2900" b="1" dirty="0">
              <a:latin typeface="Segoe UI Black" panose="020B0A02040204020203" pitchFamily="34" charset="0"/>
              <a:ea typeface="Segoe UI Black" panose="020B0A02040204020203" pitchFamily="34" charset="0"/>
            </a:endParaRPr>
          </a:p>
        </p:txBody>
      </p:sp>
      <p:pic>
        <p:nvPicPr>
          <p:cNvPr id="10" name="Picture 9">
            <a:extLst>
              <a:ext uri="{FF2B5EF4-FFF2-40B4-BE49-F238E27FC236}">
                <a16:creationId xmlns:a16="http://schemas.microsoft.com/office/drawing/2014/main" id="{246EAB20-E2E2-A0AE-95C4-ACB3563C07E0}"/>
              </a:ext>
            </a:extLst>
          </p:cNvPr>
          <p:cNvPicPr>
            <a:picLocks noChangeAspect="1"/>
          </p:cNvPicPr>
          <p:nvPr/>
        </p:nvPicPr>
        <p:blipFill>
          <a:blip r:embed="rId7"/>
          <a:srcRect t="7444" r="1972"/>
          <a:stretch/>
        </p:blipFill>
        <p:spPr>
          <a:xfrm>
            <a:off x="4224193" y="4334934"/>
            <a:ext cx="3710118" cy="2320496"/>
          </a:xfrm>
          <a:prstGeom prst="rect">
            <a:avLst/>
          </a:prstGeom>
        </p:spPr>
      </p:pic>
      <p:sp>
        <p:nvSpPr>
          <p:cNvPr id="17" name="Title 1">
            <a:extLst>
              <a:ext uri="{FF2B5EF4-FFF2-40B4-BE49-F238E27FC236}">
                <a16:creationId xmlns:a16="http://schemas.microsoft.com/office/drawing/2014/main" id="{2A62078B-77FD-DE96-FA92-9A1562E27C71}"/>
              </a:ext>
            </a:extLst>
          </p:cNvPr>
          <p:cNvSpPr>
            <a:spLocks noGrp="1"/>
          </p:cNvSpPr>
          <p:nvPr>
            <p:ph type="title"/>
          </p:nvPr>
        </p:nvSpPr>
        <p:spPr>
          <a:xfrm>
            <a:off x="414867" y="1227667"/>
            <a:ext cx="11370732" cy="2968454"/>
          </a:xfrm>
          <a:solidFill>
            <a:schemeClr val="accent1">
              <a:lumMod val="40000"/>
              <a:lumOff val="60000"/>
            </a:schemeClr>
          </a:solidFill>
        </p:spPr>
        <p:txBody>
          <a:bodyPr>
            <a:normAutofit fontScale="90000"/>
          </a:bodyPr>
          <a:lstStyle/>
          <a:p>
            <a:r>
              <a:rPr lang="en-ID" sz="2900" b="1" dirty="0">
                <a:latin typeface="Quattrocento Sans" panose="020B0502050000020003" pitchFamily="34" charset="0"/>
              </a:rPr>
              <a:t>Pergi </a:t>
            </a:r>
            <a:r>
              <a:rPr lang="en-ID" sz="2900" b="1" dirty="0" err="1">
                <a:latin typeface="Quattrocento Sans" panose="020B0502050000020003" pitchFamily="34" charset="0"/>
              </a:rPr>
              <a:t>ke</a:t>
            </a:r>
            <a:r>
              <a:rPr lang="en-ID" sz="2900" b="1" dirty="0">
                <a:latin typeface="Quattrocento Sans" panose="020B0502050000020003" pitchFamily="34" charset="0"/>
              </a:rPr>
              <a:t> pasar </a:t>
            </a:r>
            <a:r>
              <a:rPr lang="en-ID" sz="2900" b="1" dirty="0" err="1">
                <a:latin typeface="Quattrocento Sans" panose="020B0502050000020003" pitchFamily="34" charset="0"/>
              </a:rPr>
              <a:t>beli</a:t>
            </a:r>
            <a:r>
              <a:rPr lang="en-ID" sz="2900" b="1" dirty="0">
                <a:latin typeface="Quattrocento Sans" panose="020B0502050000020003" pitchFamily="34" charset="0"/>
              </a:rPr>
              <a:t> rambutan, </a:t>
            </a:r>
            <a:r>
              <a:rPr lang="en-ID" sz="2900" b="1" dirty="0" err="1">
                <a:latin typeface="Quattrocento Sans" panose="020B0502050000020003" pitchFamily="34" charset="0"/>
              </a:rPr>
              <a:t>Singgah</a:t>
            </a:r>
            <a:r>
              <a:rPr lang="en-ID" sz="2900" b="1" dirty="0">
                <a:latin typeface="Quattrocento Sans" panose="020B0502050000020003" pitchFamily="34" charset="0"/>
              </a:rPr>
              <a:t> </a:t>
            </a:r>
            <a:r>
              <a:rPr lang="en-ID" sz="2900" b="1" dirty="0" err="1">
                <a:latin typeface="Quattrocento Sans" panose="020B0502050000020003" pitchFamily="34" charset="0"/>
              </a:rPr>
              <a:t>sebentar</a:t>
            </a:r>
            <a:r>
              <a:rPr lang="en-ID" sz="2900" b="1" dirty="0">
                <a:latin typeface="Quattrocento Sans" panose="020B0502050000020003" pitchFamily="34" charset="0"/>
              </a:rPr>
              <a:t> </a:t>
            </a:r>
            <a:r>
              <a:rPr lang="en-ID" sz="2900" b="1" dirty="0" err="1">
                <a:latin typeface="Quattrocento Sans" panose="020B0502050000020003" pitchFamily="34" charset="0"/>
              </a:rPr>
              <a:t>beli</a:t>
            </a:r>
            <a:r>
              <a:rPr lang="en-ID" sz="2900" b="1" dirty="0">
                <a:latin typeface="Quattrocento Sans" panose="020B0502050000020003" pitchFamily="34" charset="0"/>
              </a:rPr>
              <a:t> ketupat. </a:t>
            </a:r>
            <a:r>
              <a:rPr lang="en-ID" sz="2900" b="1" dirty="0" err="1">
                <a:latin typeface="Quattrocento Sans" panose="020B0502050000020003" pitchFamily="34" charset="0"/>
              </a:rPr>
              <a:t>Hargai</a:t>
            </a:r>
            <a:r>
              <a:rPr lang="en-ID" sz="2900" b="1" dirty="0">
                <a:latin typeface="Quattrocento Sans" panose="020B0502050000020003" pitchFamily="34" charset="0"/>
              </a:rPr>
              <a:t> </a:t>
            </a:r>
            <a:r>
              <a:rPr lang="en-ID" sz="2900" b="1" dirty="0" err="1">
                <a:latin typeface="Quattrocento Sans" panose="020B0502050000020003" pitchFamily="34" charset="0"/>
              </a:rPr>
              <a:t>semua</a:t>
            </a:r>
            <a:r>
              <a:rPr lang="en-ID" sz="2900" b="1" dirty="0">
                <a:latin typeface="Quattrocento Sans" panose="020B0502050000020003" pitchFamily="34" charset="0"/>
              </a:rPr>
              <a:t> </a:t>
            </a:r>
            <a:r>
              <a:rPr lang="en-ID" sz="2900" b="1" dirty="0" err="1">
                <a:latin typeface="Quattrocento Sans" panose="020B0502050000020003" pitchFamily="34" charset="0"/>
              </a:rPr>
              <a:t>tanpa</a:t>
            </a:r>
            <a:r>
              <a:rPr lang="en-ID" sz="2900" b="1" dirty="0">
                <a:latin typeface="Quattrocento Sans" panose="020B0502050000020003" pitchFamily="34" charset="0"/>
              </a:rPr>
              <a:t> </a:t>
            </a:r>
            <a:r>
              <a:rPr lang="en-ID" sz="2900" b="1" dirty="0" err="1">
                <a:latin typeface="Quattrocento Sans" panose="020B0502050000020003" pitchFamily="34" charset="0"/>
              </a:rPr>
              <a:t>perbedaan</a:t>
            </a:r>
            <a:r>
              <a:rPr lang="en-ID" sz="2900" b="1" dirty="0">
                <a:latin typeface="Quattrocento Sans" panose="020B0502050000020003" pitchFamily="34" charset="0"/>
              </a:rPr>
              <a:t>, Hak </a:t>
            </a:r>
            <a:r>
              <a:rPr lang="en-ID" sz="2900" b="1" dirty="0" err="1">
                <a:latin typeface="Quattrocento Sans" panose="020B0502050000020003" pitchFamily="34" charset="0"/>
              </a:rPr>
              <a:t>setara</a:t>
            </a:r>
            <a:r>
              <a:rPr lang="en-ID" sz="2900" b="1" dirty="0">
                <a:latin typeface="Quattrocento Sans" panose="020B0502050000020003" pitchFamily="34" charset="0"/>
              </a:rPr>
              <a:t> </a:t>
            </a:r>
            <a:r>
              <a:rPr lang="en-ID" sz="2900" b="1" dirty="0" err="1">
                <a:latin typeface="Quattrocento Sans" panose="020B0502050000020003" pitchFamily="34" charset="0"/>
              </a:rPr>
              <a:t>jangan</a:t>
            </a:r>
            <a:r>
              <a:rPr lang="en-ID" sz="2900" b="1" dirty="0">
                <a:latin typeface="Quattrocento Sans" panose="020B0502050000020003" pitchFamily="34" charset="0"/>
              </a:rPr>
              <a:t> </a:t>
            </a:r>
            <a:r>
              <a:rPr lang="en-ID" sz="2900" b="1" dirty="0" err="1">
                <a:latin typeface="Quattrocento Sans" panose="020B0502050000020003" pitchFamily="34" charset="0"/>
              </a:rPr>
              <a:t>terlewat</a:t>
            </a:r>
            <a:r>
              <a:rPr lang="en-ID" sz="2900" b="1" dirty="0">
                <a:latin typeface="Quattrocento Sans" panose="020B0502050000020003" pitchFamily="34" charset="0"/>
              </a:rPr>
              <a:t>.</a:t>
            </a:r>
            <a:br>
              <a:rPr lang="en-ID" sz="2900" b="1" dirty="0">
                <a:latin typeface="Quattrocento Sans" panose="020B0502050000020003" pitchFamily="34" charset="0"/>
              </a:rPr>
            </a:br>
            <a:br>
              <a:rPr lang="en-ID" sz="2900" b="1" dirty="0">
                <a:latin typeface="Quattrocento Sans" panose="020B0502050000020003" pitchFamily="34" charset="0"/>
              </a:rPr>
            </a:br>
            <a:r>
              <a:rPr lang="en-ID" sz="2900" b="1" dirty="0" err="1">
                <a:latin typeface="Quattrocento Sans" panose="020B0502050000020003" pitchFamily="34" charset="0"/>
              </a:rPr>
              <a:t>Burung</a:t>
            </a:r>
            <a:r>
              <a:rPr lang="en-ID" sz="2900" b="1" dirty="0">
                <a:latin typeface="Quattrocento Sans" panose="020B0502050000020003" pitchFamily="34" charset="0"/>
              </a:rPr>
              <a:t> </a:t>
            </a:r>
            <a:r>
              <a:rPr lang="en-ID" sz="2900" b="1" dirty="0" err="1">
                <a:latin typeface="Quattrocento Sans" panose="020B0502050000020003" pitchFamily="34" charset="0"/>
              </a:rPr>
              <a:t>merpati</a:t>
            </a:r>
            <a:r>
              <a:rPr lang="en-ID" sz="2900" b="1" dirty="0">
                <a:latin typeface="Quattrocento Sans" panose="020B0502050000020003" pitchFamily="34" charset="0"/>
              </a:rPr>
              <a:t> terbang </a:t>
            </a:r>
            <a:r>
              <a:rPr lang="en-ID" sz="2900" b="1" dirty="0" err="1">
                <a:latin typeface="Quattrocento Sans" panose="020B0502050000020003" pitchFamily="34" charset="0"/>
              </a:rPr>
              <a:t>tinggi</a:t>
            </a:r>
            <a:r>
              <a:rPr lang="en-ID" sz="2900" b="1" dirty="0">
                <a:latin typeface="Quattrocento Sans" panose="020B0502050000020003" pitchFamily="34" charset="0"/>
              </a:rPr>
              <a:t>, </a:t>
            </a:r>
            <a:r>
              <a:rPr lang="en-ID" sz="2900" b="1" dirty="0" err="1">
                <a:latin typeface="Quattrocento Sans" panose="020B0502050000020003" pitchFamily="34" charset="0"/>
              </a:rPr>
              <a:t>Hinggap</a:t>
            </a:r>
            <a:r>
              <a:rPr lang="en-ID" sz="2900" b="1" dirty="0">
                <a:latin typeface="Quattrocento Sans" panose="020B0502050000020003" pitchFamily="34" charset="0"/>
              </a:rPr>
              <a:t> manis di ranting jati. </a:t>
            </a:r>
            <a:r>
              <a:rPr lang="en-ID" sz="2900" b="1" dirty="0" err="1">
                <a:latin typeface="Quattrocento Sans" panose="020B0502050000020003" pitchFamily="34" charset="0"/>
              </a:rPr>
              <a:t>Jangan</a:t>
            </a:r>
            <a:r>
              <a:rPr lang="en-ID" sz="2900" b="1" dirty="0">
                <a:latin typeface="Quattrocento Sans" panose="020B0502050000020003" pitchFamily="34" charset="0"/>
              </a:rPr>
              <a:t> </a:t>
            </a:r>
            <a:r>
              <a:rPr lang="en-ID" sz="2900" b="1" dirty="0" err="1">
                <a:latin typeface="Quattrocento Sans" panose="020B0502050000020003" pitchFamily="34" charset="0"/>
              </a:rPr>
              <a:t>biarkan</a:t>
            </a:r>
            <a:r>
              <a:rPr lang="en-ID" sz="2900" b="1" dirty="0">
                <a:latin typeface="Quattrocento Sans" panose="020B0502050000020003" pitchFamily="34" charset="0"/>
              </a:rPr>
              <a:t> </a:t>
            </a:r>
            <a:r>
              <a:rPr lang="en-ID" sz="2900" b="1" dirty="0" err="1">
                <a:latin typeface="Quattrocento Sans" panose="020B0502050000020003" pitchFamily="34" charset="0"/>
              </a:rPr>
              <a:t>diskriminasi</a:t>
            </a:r>
            <a:r>
              <a:rPr lang="en-ID" sz="2900" b="1" dirty="0">
                <a:latin typeface="Quattrocento Sans" panose="020B0502050000020003" pitchFamily="34" charset="0"/>
              </a:rPr>
              <a:t>, </a:t>
            </a:r>
            <a:r>
              <a:rPr lang="en-ID" sz="2900" b="1" dirty="0" err="1">
                <a:latin typeface="Quattrocento Sans" panose="020B0502050000020003" pitchFamily="34" charset="0"/>
              </a:rPr>
              <a:t>Setiap</a:t>
            </a:r>
            <a:r>
              <a:rPr lang="en-ID" sz="2900" b="1" dirty="0">
                <a:latin typeface="Quattrocento Sans" panose="020B0502050000020003" pitchFamily="34" charset="0"/>
              </a:rPr>
              <a:t> </a:t>
            </a:r>
            <a:r>
              <a:rPr lang="en-ID" sz="2900" b="1" dirty="0" err="1">
                <a:latin typeface="Quattrocento Sans" panose="020B0502050000020003" pitchFamily="34" charset="0"/>
              </a:rPr>
              <a:t>insan</a:t>
            </a:r>
            <a:r>
              <a:rPr lang="en-ID" sz="2900" b="1" dirty="0">
                <a:latin typeface="Quattrocento Sans" panose="020B0502050000020003" pitchFamily="34" charset="0"/>
              </a:rPr>
              <a:t> punya jati </a:t>
            </a:r>
            <a:r>
              <a:rPr lang="en-ID" sz="2900" b="1" dirty="0" err="1">
                <a:latin typeface="Quattrocento Sans" panose="020B0502050000020003" pitchFamily="34" charset="0"/>
              </a:rPr>
              <a:t>diri</a:t>
            </a:r>
            <a:r>
              <a:rPr lang="en-ID" sz="2900" b="1" dirty="0">
                <a:latin typeface="Quattrocento Sans" panose="020B0502050000020003" pitchFamily="34" charset="0"/>
              </a:rPr>
              <a:t>.</a:t>
            </a:r>
            <a:br>
              <a:rPr lang="en-ID" sz="2900" b="1" dirty="0">
                <a:latin typeface="Quattrocento Sans" panose="020B0502050000020003" pitchFamily="34" charset="0"/>
              </a:rPr>
            </a:br>
            <a:br>
              <a:rPr lang="en-ID" sz="2900" b="1" dirty="0">
                <a:latin typeface="Quattrocento Sans" panose="020B0502050000020003" pitchFamily="34" charset="0"/>
              </a:rPr>
            </a:br>
            <a:r>
              <a:rPr lang="en-ID" sz="2900" b="1" dirty="0" err="1">
                <a:latin typeface="Quattrocento Sans" panose="020B0502050000020003" pitchFamily="34" charset="0"/>
              </a:rPr>
              <a:t>Matahari</a:t>
            </a:r>
            <a:r>
              <a:rPr lang="en-ID" sz="2900" b="1" dirty="0">
                <a:latin typeface="Quattrocento Sans" panose="020B0502050000020003" pitchFamily="34" charset="0"/>
              </a:rPr>
              <a:t> </a:t>
            </a:r>
            <a:r>
              <a:rPr lang="en-ID" sz="2900" b="1" dirty="0" err="1">
                <a:latin typeface="Quattrocento Sans" panose="020B0502050000020003" pitchFamily="34" charset="0"/>
              </a:rPr>
              <a:t>terbit</a:t>
            </a:r>
            <a:r>
              <a:rPr lang="en-ID" sz="2900" b="1" dirty="0">
                <a:latin typeface="Quattrocento Sans" panose="020B0502050000020003" pitchFamily="34" charset="0"/>
              </a:rPr>
              <a:t> di </a:t>
            </a:r>
            <a:r>
              <a:rPr lang="en-ID" sz="2900" b="1" dirty="0" err="1">
                <a:latin typeface="Quattrocento Sans" panose="020B0502050000020003" pitchFamily="34" charset="0"/>
              </a:rPr>
              <a:t>ufuk</a:t>
            </a:r>
            <a:r>
              <a:rPr lang="en-ID" sz="2900" b="1" dirty="0">
                <a:latin typeface="Quattrocento Sans" panose="020B0502050000020003" pitchFamily="34" charset="0"/>
              </a:rPr>
              <a:t> </a:t>
            </a:r>
            <a:r>
              <a:rPr lang="en-ID" sz="2900" b="1" dirty="0" err="1">
                <a:latin typeface="Quattrocento Sans" panose="020B0502050000020003" pitchFamily="34" charset="0"/>
              </a:rPr>
              <a:t>timur</a:t>
            </a:r>
            <a:r>
              <a:rPr lang="en-ID" sz="2900" b="1" dirty="0">
                <a:latin typeface="Quattrocento Sans" panose="020B0502050000020003" pitchFamily="34" charset="0"/>
              </a:rPr>
              <a:t>, </a:t>
            </a:r>
            <a:r>
              <a:rPr lang="en-ID" sz="2900" b="1" dirty="0" err="1">
                <a:latin typeface="Quattrocento Sans" panose="020B0502050000020003" pitchFamily="34" charset="0"/>
              </a:rPr>
              <a:t>Sinarnya</a:t>
            </a:r>
            <a:r>
              <a:rPr lang="en-ID" sz="2900" b="1" dirty="0">
                <a:latin typeface="Quattrocento Sans" panose="020B0502050000020003" pitchFamily="34" charset="0"/>
              </a:rPr>
              <a:t> </a:t>
            </a:r>
            <a:r>
              <a:rPr lang="en-ID" sz="2900" b="1" dirty="0" err="1">
                <a:latin typeface="Quattrocento Sans" panose="020B0502050000020003" pitchFamily="34" charset="0"/>
              </a:rPr>
              <a:t>hangat</a:t>
            </a:r>
            <a:r>
              <a:rPr lang="en-ID" sz="2900" b="1" dirty="0">
                <a:latin typeface="Quattrocento Sans" panose="020B0502050000020003" pitchFamily="34" charset="0"/>
              </a:rPr>
              <a:t> </a:t>
            </a:r>
            <a:r>
              <a:rPr lang="en-ID" sz="2900" b="1" dirty="0" err="1">
                <a:latin typeface="Quattrocento Sans" panose="020B0502050000020003" pitchFamily="34" charset="0"/>
              </a:rPr>
              <a:t>penuh</a:t>
            </a:r>
            <a:r>
              <a:rPr lang="en-ID" sz="2900" b="1" dirty="0">
                <a:latin typeface="Quattrocento Sans" panose="020B0502050000020003" pitchFamily="34" charset="0"/>
              </a:rPr>
              <a:t> </a:t>
            </a:r>
            <a:r>
              <a:rPr lang="en-ID" sz="2900" b="1" dirty="0" err="1">
                <a:latin typeface="Quattrocento Sans" panose="020B0502050000020003" pitchFamily="34" charset="0"/>
              </a:rPr>
              <a:t>harapan</a:t>
            </a:r>
            <a:r>
              <a:rPr lang="en-ID" sz="2900" b="1" dirty="0">
                <a:latin typeface="Quattrocento Sans" panose="020B0502050000020003" pitchFamily="34" charset="0"/>
              </a:rPr>
              <a:t>. Bersama </a:t>
            </a:r>
            <a:r>
              <a:rPr lang="en-ID" sz="2900" b="1" dirty="0" err="1">
                <a:latin typeface="Quattrocento Sans" panose="020B0502050000020003" pitchFamily="34" charset="0"/>
              </a:rPr>
              <a:t>kita</a:t>
            </a:r>
            <a:r>
              <a:rPr lang="en-ID" sz="2900" b="1" dirty="0">
                <a:latin typeface="Quattrocento Sans" panose="020B0502050000020003" pitchFamily="34" charset="0"/>
              </a:rPr>
              <a:t> </a:t>
            </a:r>
            <a:r>
              <a:rPr lang="en-ID" sz="2900" b="1" dirty="0" err="1">
                <a:latin typeface="Quattrocento Sans" panose="020B0502050000020003" pitchFamily="34" charset="0"/>
              </a:rPr>
              <a:t>bisa</a:t>
            </a:r>
            <a:r>
              <a:rPr lang="en-ID" sz="2900" b="1" dirty="0">
                <a:latin typeface="Quattrocento Sans" panose="020B0502050000020003" pitchFamily="34" charset="0"/>
              </a:rPr>
              <a:t> </a:t>
            </a:r>
            <a:r>
              <a:rPr lang="en-ID" sz="2900" b="1" dirty="0" err="1">
                <a:latin typeface="Quattrocento Sans" panose="020B0502050000020003" pitchFamily="34" charset="0"/>
              </a:rPr>
              <a:t>makmur</a:t>
            </a:r>
            <a:r>
              <a:rPr lang="en-ID" sz="2900" b="1" dirty="0">
                <a:latin typeface="Quattrocento Sans" panose="020B0502050000020003" pitchFamily="34" charset="0"/>
              </a:rPr>
              <a:t>, Dalam </a:t>
            </a:r>
            <a:r>
              <a:rPr lang="en-ID" sz="2900" b="1" dirty="0" err="1">
                <a:latin typeface="Quattrocento Sans" panose="020B0502050000020003" pitchFamily="34" charset="0"/>
              </a:rPr>
              <a:t>kesetaraan</a:t>
            </a:r>
            <a:r>
              <a:rPr lang="en-ID" sz="2900" b="1" dirty="0">
                <a:latin typeface="Quattrocento Sans" panose="020B0502050000020003" pitchFamily="34" charset="0"/>
              </a:rPr>
              <a:t> dan </a:t>
            </a:r>
            <a:r>
              <a:rPr lang="en-ID" sz="2900" b="1" dirty="0" err="1">
                <a:latin typeface="Quattrocento Sans" panose="020B0502050000020003" pitchFamily="34" charset="0"/>
              </a:rPr>
              <a:t>keadilan</a:t>
            </a:r>
            <a:r>
              <a:rPr lang="en-ID" sz="2900" b="1" dirty="0">
                <a:latin typeface="Quattrocento Sans" panose="020B0502050000020003" pitchFamily="34" charset="0"/>
              </a:rPr>
              <a:t>.</a:t>
            </a:r>
          </a:p>
        </p:txBody>
      </p:sp>
    </p:spTree>
    <p:extLst>
      <p:ext uri="{BB962C8B-B14F-4D97-AF65-F5344CB8AC3E}">
        <p14:creationId xmlns:p14="http://schemas.microsoft.com/office/powerpoint/2010/main" val="34193813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1401</TotalTime>
  <Words>741</Words>
  <Application>Microsoft Office PowerPoint</Application>
  <PresentationFormat>Widescreen</PresentationFormat>
  <Paragraphs>93</Paragraphs>
  <Slides>10</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Calibri Light</vt:lpstr>
      <vt:lpstr>Helvetica Neue</vt:lpstr>
      <vt:lpstr>Quattrocento Sans</vt:lpstr>
      <vt:lpstr>Segoe UI Black</vt:lpstr>
      <vt:lpstr>Office Theme</vt:lpstr>
      <vt:lpstr> Substansi Matriks GESIAP dengan Kegiatan-Kegiatan IISAP 2025-2026</vt:lpstr>
      <vt:lpstr>Rencana Pembelajaran</vt:lpstr>
      <vt:lpstr>Pengarusutamaan GEDSI Dalam RPJPN 2025-2045</vt:lpstr>
      <vt:lpstr>PowerPoint Presentation</vt:lpstr>
      <vt:lpstr>GEDSI Dalam Renstra KKP</vt:lpstr>
      <vt:lpstr> Urgensi Matrik GESIAP Dalam IISAP </vt:lpstr>
      <vt:lpstr> Korelasi Matrik GESIAP Dengan Kegiatan IISAP </vt:lpstr>
      <vt:lpstr>PowerPoint Presentation</vt:lpstr>
      <vt:lpstr>PowerPoint Presentation</vt:lpstr>
      <vt:lpstr>Pergi ke pasar beli rambutan, Singgah sebentar beli ketupat. Hargai semua tanpa perbedaan, Hak setara jangan terlewat.  Burung merpati terbang tinggi, Hinggap manis di ranting jati. Jangan biarkan diskriminasi, Setiap insan punya jati diri.  Matahari terbit di ufuk timur, Sinarnya hangat penuh harapan. Bersama kita bisa makmur, Dalam kesetaraan dan keadilan.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Ratna Laelasari</dc:creator>
  <cp:lastModifiedBy>Ratna Laelasari</cp:lastModifiedBy>
  <cp:revision>52</cp:revision>
  <dcterms:created xsi:type="dcterms:W3CDTF">2025-03-13T01:59:13Z</dcterms:created>
  <dcterms:modified xsi:type="dcterms:W3CDTF">2025-04-28T00:59:17Z</dcterms:modified>
</cp:coreProperties>
</file>